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7" r:id="rId2"/>
    <p:sldId id="280" r:id="rId3"/>
    <p:sldId id="279" r:id="rId4"/>
    <p:sldId id="291" r:id="rId5"/>
    <p:sldId id="292" r:id="rId6"/>
    <p:sldId id="293" r:id="rId7"/>
    <p:sldId id="294" r:id="rId8"/>
    <p:sldId id="259" r:id="rId9"/>
    <p:sldId id="260" r:id="rId10"/>
    <p:sldId id="261" r:id="rId11"/>
    <p:sldId id="262" r:id="rId12"/>
    <p:sldId id="263" r:id="rId13"/>
    <p:sldId id="264" r:id="rId14"/>
    <p:sldId id="265" r:id="rId15"/>
    <p:sldId id="266" r:id="rId16"/>
    <p:sldId id="267" r:id="rId17"/>
    <p:sldId id="268" r:id="rId18"/>
    <p:sldId id="269" r:id="rId19"/>
    <p:sldId id="282" r:id="rId20"/>
    <p:sldId id="283" r:id="rId21"/>
    <p:sldId id="284" r:id="rId22"/>
    <p:sldId id="285" r:id="rId23"/>
    <p:sldId id="286" r:id="rId24"/>
    <p:sldId id="287" r:id="rId25"/>
    <p:sldId id="288" r:id="rId26"/>
    <p:sldId id="271" r:id="rId27"/>
    <p:sldId id="272" r:id="rId28"/>
    <p:sldId id="273" r:id="rId29"/>
    <p:sldId id="274" r:id="rId30"/>
    <p:sldId id="275" r:id="rId31"/>
    <p:sldId id="276" r:id="rId32"/>
    <p:sldId id="277" r:id="rId33"/>
    <p:sldId id="289" r:id="rId34"/>
    <p:sldId id="290" r:id="rId35"/>
    <p:sldId id="281" r:id="rId36"/>
    <p:sldId id="27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8EF0F6-8BCE-4257-95AD-ED2CF3674481}" type="datetimeFigureOut">
              <a:rPr lang="en-US" smtClean="0"/>
              <a:pPr/>
              <a:t>4/27/2020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371B4B-C8EE-46AF-ADA4-731A6BDE1B7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DCD3C-5098-4064-A031-ED2648E46AD4}"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4/27/2020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4/27/2020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MATHS%20PROJECT.mp4"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CLASS- IX </a:t>
            </a:r>
            <a:endParaRPr lang="en-IN" dirty="0"/>
          </a:p>
        </p:txBody>
      </p:sp>
      <p:sp>
        <p:nvSpPr>
          <p:cNvPr id="3" name="Content Placeholder 2"/>
          <p:cNvSpPr>
            <a:spLocks noGrp="1"/>
          </p:cNvSpPr>
          <p:nvPr>
            <p:ph idx="1"/>
          </p:nvPr>
        </p:nvSpPr>
        <p:spPr/>
        <p:txBody>
          <a:bodyPr/>
          <a:lstStyle/>
          <a:p>
            <a:r>
              <a:rPr lang="en-IN" dirty="0" smtClean="0"/>
              <a:t>SUBJECT – MATHMETICS </a:t>
            </a:r>
          </a:p>
          <a:p>
            <a:r>
              <a:rPr lang="en-IN" dirty="0" smtClean="0"/>
              <a:t>TOPIC – AREAS OF PARALLELOGRAMS AND TRIANGLES </a:t>
            </a:r>
          </a:p>
          <a:p>
            <a:endParaRPr lang="en-IN" dirty="0" smtClean="0"/>
          </a:p>
          <a:p>
            <a:endParaRPr lang="en-IN" dirty="0" smtClean="0"/>
          </a:p>
          <a:p>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143000"/>
            <a:ext cx="8055959" cy="800219"/>
          </a:xfrm>
          <a:prstGeom prst="rect">
            <a:avLst/>
          </a:prstGeom>
          <a:noFill/>
        </p:spPr>
        <p:txBody>
          <a:bodyPr wrap="square" rtlCol="0">
            <a:spAutoFit/>
          </a:bodyPr>
          <a:lstStyle/>
          <a:p>
            <a:r>
              <a:rPr lang="en-US" sz="2800" dirty="0" err="1" smtClean="0"/>
              <a:t>ar</a:t>
            </a:r>
            <a:r>
              <a:rPr lang="en-US" sz="2800" dirty="0" smtClean="0"/>
              <a:t> ( II gm ABCD ) =  </a:t>
            </a:r>
            <a:r>
              <a:rPr lang="en-US" sz="2800" dirty="0" err="1" smtClean="0"/>
              <a:t>ar</a:t>
            </a:r>
            <a:r>
              <a:rPr lang="en-US" sz="2800" dirty="0" smtClean="0"/>
              <a:t> (  ABED ) + </a:t>
            </a:r>
            <a:r>
              <a:rPr lang="en-US" sz="2800" dirty="0" err="1" smtClean="0"/>
              <a:t>ar</a:t>
            </a:r>
            <a:r>
              <a:rPr lang="en-US" sz="2800" dirty="0" smtClean="0"/>
              <a:t> (Δ BCE ) </a:t>
            </a:r>
          </a:p>
          <a:p>
            <a:endParaRPr lang="en-US" dirty="0"/>
          </a:p>
        </p:txBody>
      </p:sp>
      <p:sp>
        <p:nvSpPr>
          <p:cNvPr id="3" name="TextBox 2"/>
          <p:cNvSpPr txBox="1"/>
          <p:nvPr/>
        </p:nvSpPr>
        <p:spPr>
          <a:xfrm>
            <a:off x="3200400" y="1752600"/>
            <a:ext cx="4541500" cy="523220"/>
          </a:xfrm>
          <a:prstGeom prst="rect">
            <a:avLst/>
          </a:prstGeom>
          <a:noFill/>
        </p:spPr>
        <p:txBody>
          <a:bodyPr wrap="none" rtlCol="0">
            <a:spAutoFit/>
          </a:bodyPr>
          <a:lstStyle/>
          <a:p>
            <a:r>
              <a:rPr lang="en-US" sz="2800" dirty="0" smtClean="0"/>
              <a:t> = </a:t>
            </a:r>
            <a:r>
              <a:rPr lang="en-US" sz="2800" dirty="0" err="1" smtClean="0"/>
              <a:t>ar</a:t>
            </a:r>
            <a:r>
              <a:rPr lang="en-US" sz="2800" dirty="0" smtClean="0"/>
              <a:t> (  ABED ) + </a:t>
            </a:r>
            <a:r>
              <a:rPr lang="en-US" sz="2800" dirty="0" err="1" smtClean="0"/>
              <a:t>ar</a:t>
            </a:r>
            <a:r>
              <a:rPr lang="en-US" sz="2800" dirty="0" smtClean="0"/>
              <a:t> (Δ ADF )</a:t>
            </a:r>
            <a:endParaRPr lang="en-US" sz="2800" dirty="0"/>
          </a:p>
        </p:txBody>
      </p:sp>
      <p:sp>
        <p:nvSpPr>
          <p:cNvPr id="4" name="TextBox 3"/>
          <p:cNvSpPr txBox="1"/>
          <p:nvPr/>
        </p:nvSpPr>
        <p:spPr>
          <a:xfrm>
            <a:off x="3276600" y="2286000"/>
            <a:ext cx="3055388" cy="523220"/>
          </a:xfrm>
          <a:prstGeom prst="rect">
            <a:avLst/>
          </a:prstGeom>
          <a:noFill/>
        </p:spPr>
        <p:txBody>
          <a:bodyPr wrap="none" rtlCol="0">
            <a:spAutoFit/>
          </a:bodyPr>
          <a:lstStyle/>
          <a:p>
            <a:r>
              <a:rPr lang="en-US" sz="2800" dirty="0" smtClean="0"/>
              <a:t>= </a:t>
            </a:r>
            <a:r>
              <a:rPr lang="en-US" sz="2800" dirty="0" err="1" smtClean="0"/>
              <a:t>ar</a:t>
            </a:r>
            <a:r>
              <a:rPr lang="en-US" sz="2800" dirty="0" smtClean="0"/>
              <a:t> ( II gm ABEF )</a:t>
            </a:r>
            <a:endParaRPr lang="en-US" sz="2800" dirty="0"/>
          </a:p>
        </p:txBody>
      </p:sp>
      <p:sp>
        <p:nvSpPr>
          <p:cNvPr id="5" name="TextBox 4"/>
          <p:cNvSpPr txBox="1"/>
          <p:nvPr/>
        </p:nvSpPr>
        <p:spPr>
          <a:xfrm>
            <a:off x="914401" y="3505200"/>
            <a:ext cx="6781800" cy="800219"/>
          </a:xfrm>
          <a:prstGeom prst="rect">
            <a:avLst/>
          </a:prstGeom>
          <a:noFill/>
        </p:spPr>
        <p:txBody>
          <a:bodyPr wrap="square" rtlCol="0">
            <a:spAutoFit/>
          </a:bodyPr>
          <a:lstStyle/>
          <a:p>
            <a:r>
              <a:rPr lang="en-US" sz="2800" dirty="0" smtClean="0"/>
              <a:t>So </a:t>
            </a:r>
            <a:r>
              <a:rPr lang="en-US" sz="2800" dirty="0" err="1" smtClean="0"/>
              <a:t>ar</a:t>
            </a:r>
            <a:r>
              <a:rPr lang="en-US" sz="2800" dirty="0" smtClean="0"/>
              <a:t> ( II gm ABCD ) = </a:t>
            </a:r>
            <a:r>
              <a:rPr lang="en-US" sz="2800" dirty="0" err="1" smtClean="0"/>
              <a:t>ar</a:t>
            </a:r>
            <a:r>
              <a:rPr lang="en-US" sz="2800" dirty="0" smtClean="0"/>
              <a:t> ( II gm ABEF )</a:t>
            </a:r>
          </a:p>
          <a:p>
            <a:endParaRPr lang="en-US" dirty="0"/>
          </a:p>
        </p:txBody>
      </p:sp>
      <p:sp>
        <p:nvSpPr>
          <p:cNvPr id="6" name="TextBox 5"/>
          <p:cNvSpPr txBox="1"/>
          <p:nvPr/>
        </p:nvSpPr>
        <p:spPr>
          <a:xfrm>
            <a:off x="4419600" y="4953000"/>
            <a:ext cx="2502223" cy="523220"/>
          </a:xfrm>
          <a:prstGeom prst="rect">
            <a:avLst/>
          </a:prstGeom>
          <a:noFill/>
        </p:spPr>
        <p:txBody>
          <a:bodyPr wrap="none" rtlCol="0">
            <a:spAutoFit/>
          </a:bodyPr>
          <a:lstStyle/>
          <a:p>
            <a:r>
              <a:rPr lang="en-US" sz="2800" dirty="0" smtClean="0"/>
              <a:t>Hence Proved .</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914400" y="381001"/>
            <a:ext cx="7620000" cy="1292662"/>
          </a:xfrm>
          <a:prstGeom prst="rect">
            <a:avLst/>
          </a:prstGeom>
          <a:noFill/>
        </p:spPr>
        <p:txBody>
          <a:bodyPr wrap="square" rtlCol="0">
            <a:spAutoFit/>
          </a:bodyPr>
          <a:lstStyle/>
          <a:p>
            <a:pPr algn="ctr"/>
            <a:r>
              <a:rPr lang="en-US" sz="4000" b="1" u="sng" dirty="0" smtClean="0"/>
              <a:t>THEOREM-</a:t>
            </a:r>
            <a:r>
              <a:rPr lang="en-US" sz="6000" b="1" u="sng" dirty="0" smtClean="0"/>
              <a:t>2</a:t>
            </a:r>
            <a:endParaRPr lang="en-US" sz="6000" b="1" u="sng" dirty="0"/>
          </a:p>
          <a:p>
            <a:endParaRPr lang="en-US" b="1" u="sng" dirty="0"/>
          </a:p>
        </p:txBody>
      </p:sp>
      <p:sp>
        <p:nvSpPr>
          <p:cNvPr id="16" name="TextBox 15"/>
          <p:cNvSpPr txBox="1"/>
          <p:nvPr/>
        </p:nvSpPr>
        <p:spPr>
          <a:xfrm>
            <a:off x="152400" y="1295400"/>
            <a:ext cx="8458200" cy="1077218"/>
          </a:xfrm>
          <a:prstGeom prst="rect">
            <a:avLst/>
          </a:prstGeom>
          <a:noFill/>
        </p:spPr>
        <p:txBody>
          <a:bodyPr wrap="square" rtlCol="0">
            <a:spAutoFit/>
          </a:bodyPr>
          <a:lstStyle/>
          <a:p>
            <a:r>
              <a:rPr lang="en-US" sz="3200" dirty="0" smtClean="0"/>
              <a:t>Triangles   on the same base and between the same parallels are equal in area .</a:t>
            </a:r>
            <a:endParaRPr lang="en-US" sz="3200" dirty="0"/>
          </a:p>
        </p:txBody>
      </p:sp>
      <p:sp>
        <p:nvSpPr>
          <p:cNvPr id="20" name="TextBox 19"/>
          <p:cNvSpPr txBox="1"/>
          <p:nvPr/>
        </p:nvSpPr>
        <p:spPr>
          <a:xfrm>
            <a:off x="228600" y="5638800"/>
            <a:ext cx="8686800" cy="1661993"/>
          </a:xfrm>
          <a:prstGeom prst="rect">
            <a:avLst/>
          </a:prstGeom>
          <a:noFill/>
        </p:spPr>
        <p:txBody>
          <a:bodyPr wrap="square" rtlCol="0">
            <a:spAutoFit/>
          </a:bodyPr>
          <a:lstStyle/>
          <a:p>
            <a:r>
              <a:rPr lang="en-US" sz="2800" dirty="0" smtClean="0"/>
              <a:t>Given : Two triangles ABC and PBC , on the same base BC and between the same parallel lines  BC and AP      </a:t>
            </a:r>
          </a:p>
          <a:p>
            <a:r>
              <a:rPr lang="en-US" sz="2800" dirty="0" smtClean="0"/>
              <a:t>             </a:t>
            </a:r>
          </a:p>
          <a:p>
            <a:endParaRPr lang="en-US" dirty="0"/>
          </a:p>
        </p:txBody>
      </p:sp>
      <p:pic>
        <p:nvPicPr>
          <p:cNvPr id="6" name="Picture 5"/>
          <p:cNvPicPr/>
          <p:nvPr/>
        </p:nvPicPr>
        <p:blipFill>
          <a:blip r:embed="rId2" cstate="print"/>
          <a:srcRect/>
          <a:stretch>
            <a:fillRect/>
          </a:stretch>
        </p:blipFill>
        <p:spPr bwMode="auto">
          <a:xfrm>
            <a:off x="1905000" y="2667000"/>
            <a:ext cx="4756785" cy="2479675"/>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141021" cy="1231106"/>
          </a:xfrm>
          <a:prstGeom prst="rect">
            <a:avLst/>
          </a:prstGeom>
          <a:noFill/>
        </p:spPr>
        <p:txBody>
          <a:bodyPr wrap="square" rtlCol="0">
            <a:spAutoFit/>
          </a:bodyPr>
          <a:lstStyle/>
          <a:p>
            <a:r>
              <a:rPr lang="en-US" sz="2800" b="1" dirty="0" smtClean="0"/>
              <a:t>To Prove </a:t>
            </a:r>
            <a:r>
              <a:rPr lang="en-US" sz="2800" dirty="0" smtClean="0"/>
              <a:t>: </a:t>
            </a:r>
            <a:r>
              <a:rPr lang="en-US" sz="2800" dirty="0" err="1" smtClean="0"/>
              <a:t>ar</a:t>
            </a:r>
            <a:r>
              <a:rPr lang="en-US" sz="2800" dirty="0" smtClean="0"/>
              <a:t> (Δ ABC  ) = </a:t>
            </a:r>
            <a:r>
              <a:rPr lang="en-US" sz="2800" dirty="0" err="1" smtClean="0"/>
              <a:t>ar</a:t>
            </a:r>
            <a:r>
              <a:rPr lang="en-US" sz="2800" dirty="0" smtClean="0"/>
              <a:t> (Δ PBC  )  </a:t>
            </a:r>
          </a:p>
          <a:p>
            <a:endParaRPr lang="en-US" sz="2800" dirty="0" smtClean="0"/>
          </a:p>
          <a:p>
            <a:endParaRPr lang="en-US" dirty="0"/>
          </a:p>
        </p:txBody>
      </p:sp>
      <p:sp>
        <p:nvSpPr>
          <p:cNvPr id="3" name="TextBox 2"/>
          <p:cNvSpPr txBox="1"/>
          <p:nvPr/>
        </p:nvSpPr>
        <p:spPr>
          <a:xfrm>
            <a:off x="381000" y="2362200"/>
            <a:ext cx="1676400" cy="800219"/>
          </a:xfrm>
          <a:prstGeom prst="rect">
            <a:avLst/>
          </a:prstGeom>
          <a:noFill/>
        </p:spPr>
        <p:txBody>
          <a:bodyPr wrap="square" rtlCol="0">
            <a:spAutoFit/>
          </a:bodyPr>
          <a:lstStyle/>
          <a:p>
            <a:r>
              <a:rPr lang="en-US" sz="2800" b="1" dirty="0" smtClean="0"/>
              <a:t>Proof :</a:t>
            </a:r>
          </a:p>
          <a:p>
            <a:endParaRPr lang="en-US" dirty="0"/>
          </a:p>
        </p:txBody>
      </p:sp>
      <p:sp>
        <p:nvSpPr>
          <p:cNvPr id="10" name="TextBox 9"/>
          <p:cNvSpPr txBox="1"/>
          <p:nvPr/>
        </p:nvSpPr>
        <p:spPr>
          <a:xfrm>
            <a:off x="228600" y="914400"/>
            <a:ext cx="8001000" cy="1661993"/>
          </a:xfrm>
          <a:prstGeom prst="rect">
            <a:avLst/>
          </a:prstGeom>
          <a:noFill/>
        </p:spPr>
        <p:txBody>
          <a:bodyPr wrap="square" rtlCol="0">
            <a:spAutoFit/>
          </a:bodyPr>
          <a:lstStyle/>
          <a:p>
            <a:r>
              <a:rPr lang="en-US" sz="2800" b="1" dirty="0" smtClean="0"/>
              <a:t>Construction :</a:t>
            </a:r>
            <a:r>
              <a:rPr lang="en-US" sz="2800" dirty="0" smtClean="0"/>
              <a:t> Through B, draw BD II CP ,                   intersecting line AP in D and through C , </a:t>
            </a:r>
          </a:p>
          <a:p>
            <a:r>
              <a:rPr lang="en-US" sz="2800" dirty="0" smtClean="0"/>
              <a:t>draw CQ II BA ,  intersecting line AP at Q           </a:t>
            </a:r>
          </a:p>
          <a:p>
            <a:endParaRPr lang="en-US" dirty="0"/>
          </a:p>
        </p:txBody>
      </p:sp>
      <p:sp>
        <p:nvSpPr>
          <p:cNvPr id="11" name="TextBox 10"/>
          <p:cNvSpPr txBox="1"/>
          <p:nvPr/>
        </p:nvSpPr>
        <p:spPr>
          <a:xfrm>
            <a:off x="533400" y="2819400"/>
            <a:ext cx="8153400" cy="800219"/>
          </a:xfrm>
          <a:prstGeom prst="rect">
            <a:avLst/>
          </a:prstGeom>
          <a:noFill/>
        </p:spPr>
        <p:txBody>
          <a:bodyPr wrap="square" rtlCol="0">
            <a:spAutoFit/>
          </a:bodyPr>
          <a:lstStyle/>
          <a:p>
            <a:r>
              <a:rPr lang="en-US" sz="2800" dirty="0" smtClean="0"/>
              <a:t>Quadrilateral BCQA and BCPD are parallelograms . </a:t>
            </a:r>
          </a:p>
          <a:p>
            <a:endParaRPr lang="en-US" dirty="0"/>
          </a:p>
        </p:txBody>
      </p:sp>
      <p:sp>
        <p:nvSpPr>
          <p:cNvPr id="12" name="TextBox 11"/>
          <p:cNvSpPr txBox="1"/>
          <p:nvPr/>
        </p:nvSpPr>
        <p:spPr>
          <a:xfrm>
            <a:off x="457200" y="3581400"/>
            <a:ext cx="8382000" cy="954107"/>
          </a:xfrm>
          <a:prstGeom prst="rect">
            <a:avLst/>
          </a:prstGeom>
          <a:noFill/>
        </p:spPr>
        <p:txBody>
          <a:bodyPr wrap="square" rtlCol="0">
            <a:spAutoFit/>
          </a:bodyPr>
          <a:lstStyle/>
          <a:p>
            <a:r>
              <a:rPr lang="en-US" sz="2800" dirty="0" smtClean="0"/>
              <a:t>II </a:t>
            </a:r>
            <a:r>
              <a:rPr lang="en-US" sz="2800" dirty="0" err="1" smtClean="0"/>
              <a:t>gms</a:t>
            </a:r>
            <a:r>
              <a:rPr lang="en-US" sz="2800" dirty="0" smtClean="0"/>
              <a:t> BCQA and BCPD are on the same base  BC and between the same parallels BC and AP .</a:t>
            </a:r>
            <a:endParaRPr lang="en-US" sz="2800" dirty="0"/>
          </a:p>
        </p:txBody>
      </p:sp>
      <p:sp>
        <p:nvSpPr>
          <p:cNvPr id="13" name="TextBox 12"/>
          <p:cNvSpPr txBox="1"/>
          <p:nvPr/>
        </p:nvSpPr>
        <p:spPr>
          <a:xfrm>
            <a:off x="762000" y="4572000"/>
            <a:ext cx="6527621" cy="523220"/>
          </a:xfrm>
          <a:prstGeom prst="rect">
            <a:avLst/>
          </a:prstGeom>
          <a:noFill/>
        </p:spPr>
        <p:txBody>
          <a:bodyPr wrap="none" rtlCol="0">
            <a:spAutoFit/>
          </a:bodyPr>
          <a:lstStyle/>
          <a:p>
            <a:r>
              <a:rPr lang="en-US" sz="2800" dirty="0" smtClean="0"/>
              <a:t>So   </a:t>
            </a:r>
            <a:r>
              <a:rPr lang="en-US" sz="2800" dirty="0" err="1" smtClean="0"/>
              <a:t>ar</a:t>
            </a:r>
            <a:r>
              <a:rPr lang="en-US" sz="2800" dirty="0" smtClean="0"/>
              <a:t> ( II gm BCQA ) = </a:t>
            </a:r>
            <a:r>
              <a:rPr lang="en-US" sz="2800" dirty="0" err="1" smtClean="0"/>
              <a:t>ar</a:t>
            </a:r>
            <a:r>
              <a:rPr lang="en-US" sz="2800" dirty="0" smtClean="0"/>
              <a:t> ( II gm BCPD )</a:t>
            </a:r>
            <a:endParaRPr lang="en-US" sz="2800" dirty="0"/>
          </a:p>
        </p:txBody>
      </p:sp>
      <p:sp>
        <p:nvSpPr>
          <p:cNvPr id="14" name="TextBox 13"/>
          <p:cNvSpPr txBox="1"/>
          <p:nvPr/>
        </p:nvSpPr>
        <p:spPr>
          <a:xfrm>
            <a:off x="990600" y="5334000"/>
            <a:ext cx="5497787" cy="523220"/>
          </a:xfrm>
          <a:prstGeom prst="rect">
            <a:avLst/>
          </a:prstGeom>
          <a:noFill/>
        </p:spPr>
        <p:txBody>
          <a:bodyPr wrap="none" rtlCol="0">
            <a:spAutoFit/>
          </a:bodyPr>
          <a:lstStyle/>
          <a:p>
            <a:r>
              <a:rPr lang="en-US" sz="2800" dirty="0" smtClean="0"/>
              <a:t>CA is the diagonal of II gm BCQA ,</a:t>
            </a:r>
            <a:endParaRPr lang="en-US" sz="2800" dirty="0"/>
          </a:p>
        </p:txBody>
      </p:sp>
      <p:sp>
        <p:nvSpPr>
          <p:cNvPr id="15" name="TextBox 14"/>
          <p:cNvSpPr txBox="1"/>
          <p:nvPr/>
        </p:nvSpPr>
        <p:spPr>
          <a:xfrm>
            <a:off x="533400" y="6172200"/>
            <a:ext cx="7777450" cy="523220"/>
          </a:xfrm>
          <a:prstGeom prst="rect">
            <a:avLst/>
          </a:prstGeom>
          <a:noFill/>
        </p:spPr>
        <p:txBody>
          <a:bodyPr wrap="none" rtlCol="0">
            <a:spAutoFit/>
          </a:bodyPr>
          <a:lstStyle/>
          <a:p>
            <a:r>
              <a:rPr lang="en-US" sz="2800" dirty="0" err="1" smtClean="0"/>
              <a:t>ar</a:t>
            </a:r>
            <a:r>
              <a:rPr lang="en-US" sz="2800" dirty="0" smtClean="0"/>
              <a:t> (Δ ABC  ) = </a:t>
            </a:r>
            <a:r>
              <a:rPr lang="en-US" sz="2800" dirty="0" err="1" smtClean="0"/>
              <a:t>ar</a:t>
            </a:r>
            <a:r>
              <a:rPr lang="en-US" sz="2800" dirty="0" smtClean="0"/>
              <a:t> (Δ PDB  ) =1/2  </a:t>
            </a:r>
            <a:r>
              <a:rPr lang="en-US" sz="2800" dirty="0" err="1" smtClean="0"/>
              <a:t>ar</a:t>
            </a:r>
            <a:r>
              <a:rPr lang="en-US" sz="2800" dirty="0" smtClean="0"/>
              <a:t> ( II gm BCPD )</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1143000"/>
            <a:ext cx="9525000" cy="1231106"/>
          </a:xfrm>
          <a:prstGeom prst="rect">
            <a:avLst/>
          </a:prstGeom>
          <a:noFill/>
        </p:spPr>
        <p:txBody>
          <a:bodyPr wrap="square" rtlCol="0">
            <a:spAutoFit/>
          </a:bodyPr>
          <a:lstStyle/>
          <a:p>
            <a:r>
              <a:rPr lang="en-US" sz="2800" dirty="0" smtClean="0"/>
              <a:t>Similarly        </a:t>
            </a:r>
            <a:r>
              <a:rPr lang="en-US" sz="2800" dirty="0" err="1" smtClean="0"/>
              <a:t>ar</a:t>
            </a:r>
            <a:r>
              <a:rPr lang="en-US" sz="2800" dirty="0" smtClean="0"/>
              <a:t> (Δ PBC  ) = </a:t>
            </a:r>
            <a:r>
              <a:rPr lang="en-US" sz="2800" dirty="0" err="1" smtClean="0"/>
              <a:t>ar</a:t>
            </a:r>
            <a:r>
              <a:rPr lang="en-US" sz="2800" dirty="0" smtClean="0"/>
              <a:t> (Δ AQC  ) </a:t>
            </a:r>
          </a:p>
          <a:p>
            <a:r>
              <a:rPr lang="en-US" sz="2800" dirty="0" smtClean="0"/>
              <a:t>                                             =1/2  </a:t>
            </a:r>
            <a:r>
              <a:rPr lang="en-US" sz="2800" dirty="0" err="1" smtClean="0"/>
              <a:t>ar</a:t>
            </a:r>
            <a:r>
              <a:rPr lang="en-US" sz="2800" dirty="0" smtClean="0"/>
              <a:t> ( II gm BCQA )   </a:t>
            </a:r>
          </a:p>
          <a:p>
            <a:endParaRPr lang="en-US" dirty="0"/>
          </a:p>
        </p:txBody>
      </p:sp>
      <p:sp>
        <p:nvSpPr>
          <p:cNvPr id="8" name="TextBox 7"/>
          <p:cNvSpPr txBox="1"/>
          <p:nvPr/>
        </p:nvSpPr>
        <p:spPr>
          <a:xfrm>
            <a:off x="609600" y="2819400"/>
            <a:ext cx="7391400" cy="800219"/>
          </a:xfrm>
          <a:prstGeom prst="rect">
            <a:avLst/>
          </a:prstGeom>
          <a:noFill/>
        </p:spPr>
        <p:txBody>
          <a:bodyPr wrap="square" rtlCol="0">
            <a:spAutoFit/>
          </a:bodyPr>
          <a:lstStyle/>
          <a:p>
            <a:r>
              <a:rPr lang="en-US" sz="2800" dirty="0" smtClean="0"/>
              <a:t>So ,          </a:t>
            </a:r>
            <a:r>
              <a:rPr lang="en-US" sz="2800" dirty="0" err="1" smtClean="0"/>
              <a:t>ar</a:t>
            </a:r>
            <a:r>
              <a:rPr lang="en-US" sz="2800" dirty="0" smtClean="0"/>
              <a:t> (Δ ABC  ) = </a:t>
            </a:r>
            <a:r>
              <a:rPr lang="en-US" sz="2800" dirty="0" err="1" smtClean="0"/>
              <a:t>ar</a:t>
            </a:r>
            <a:r>
              <a:rPr lang="en-US" sz="2800" dirty="0" smtClean="0"/>
              <a:t> (Δ PBC  )</a:t>
            </a:r>
          </a:p>
          <a:p>
            <a:endParaRPr lang="en-US" dirty="0"/>
          </a:p>
        </p:txBody>
      </p:sp>
      <p:sp>
        <p:nvSpPr>
          <p:cNvPr id="9" name="TextBox 8"/>
          <p:cNvSpPr txBox="1"/>
          <p:nvPr/>
        </p:nvSpPr>
        <p:spPr>
          <a:xfrm>
            <a:off x="4419600" y="4038600"/>
            <a:ext cx="3200400" cy="523220"/>
          </a:xfrm>
          <a:prstGeom prst="rect">
            <a:avLst/>
          </a:prstGeom>
          <a:noFill/>
        </p:spPr>
        <p:txBody>
          <a:bodyPr wrap="square" rtlCol="0">
            <a:spAutoFit/>
          </a:bodyPr>
          <a:lstStyle/>
          <a:p>
            <a:r>
              <a:rPr lang="en-US" sz="2800" dirty="0" smtClean="0"/>
              <a:t>Hence Proved .</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914400" y="381001"/>
            <a:ext cx="7620000" cy="1292662"/>
          </a:xfrm>
          <a:prstGeom prst="rect">
            <a:avLst/>
          </a:prstGeom>
          <a:noFill/>
        </p:spPr>
        <p:txBody>
          <a:bodyPr wrap="square" rtlCol="0">
            <a:spAutoFit/>
          </a:bodyPr>
          <a:lstStyle/>
          <a:p>
            <a:pPr algn="ctr"/>
            <a:r>
              <a:rPr lang="en-US" sz="4000" b="1" u="sng" dirty="0" smtClean="0"/>
              <a:t>THEOREM-</a:t>
            </a:r>
            <a:r>
              <a:rPr lang="en-US" sz="6000" b="1" u="sng" dirty="0" smtClean="0"/>
              <a:t>3</a:t>
            </a:r>
            <a:endParaRPr lang="en-US" sz="6000" b="1" u="sng" dirty="0"/>
          </a:p>
          <a:p>
            <a:endParaRPr lang="en-US" b="1" u="sng" dirty="0"/>
          </a:p>
        </p:txBody>
      </p:sp>
      <p:sp>
        <p:nvSpPr>
          <p:cNvPr id="16" name="TextBox 15"/>
          <p:cNvSpPr txBox="1"/>
          <p:nvPr/>
        </p:nvSpPr>
        <p:spPr>
          <a:xfrm>
            <a:off x="0" y="1295400"/>
            <a:ext cx="8458200" cy="2062103"/>
          </a:xfrm>
          <a:prstGeom prst="rect">
            <a:avLst/>
          </a:prstGeom>
          <a:noFill/>
        </p:spPr>
        <p:txBody>
          <a:bodyPr wrap="square" rtlCol="0">
            <a:spAutoFit/>
          </a:bodyPr>
          <a:lstStyle/>
          <a:p>
            <a:r>
              <a:rPr lang="en-US" sz="3200" dirty="0" smtClean="0"/>
              <a:t>If a triangle and a parallelogram are on the same base and between the same parallels , the area of the triangle id equal to half that of parallelogram .</a:t>
            </a:r>
            <a:endParaRPr lang="en-US" sz="3200" dirty="0"/>
          </a:p>
        </p:txBody>
      </p:sp>
      <p:pic>
        <p:nvPicPr>
          <p:cNvPr id="6" name="Picture 5"/>
          <p:cNvPicPr/>
          <p:nvPr/>
        </p:nvPicPr>
        <p:blipFill>
          <a:blip r:embed="rId2" cstate="print"/>
          <a:srcRect/>
          <a:stretch>
            <a:fillRect/>
          </a:stretch>
        </p:blipFill>
        <p:spPr bwMode="auto">
          <a:xfrm>
            <a:off x="1676400" y="3733800"/>
            <a:ext cx="5741670" cy="2663825"/>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52400" y="990600"/>
            <a:ext cx="8305800" cy="1661993"/>
          </a:xfrm>
          <a:prstGeom prst="rect">
            <a:avLst/>
          </a:prstGeom>
          <a:noFill/>
        </p:spPr>
        <p:txBody>
          <a:bodyPr wrap="square" rtlCol="0">
            <a:spAutoFit/>
          </a:bodyPr>
          <a:lstStyle/>
          <a:p>
            <a:r>
              <a:rPr lang="en-US" sz="2800" b="1" dirty="0" smtClean="0"/>
              <a:t>Given :</a:t>
            </a:r>
            <a:r>
              <a:rPr lang="en-US" sz="2800" dirty="0" smtClean="0"/>
              <a:t> Δ VAB and parallelogram ABCD are on the same base AB and between the same parallels AB and VC</a:t>
            </a:r>
          </a:p>
          <a:p>
            <a:endParaRPr lang="en-US" dirty="0"/>
          </a:p>
        </p:txBody>
      </p:sp>
      <p:sp>
        <p:nvSpPr>
          <p:cNvPr id="11" name="TextBox 10"/>
          <p:cNvSpPr txBox="1"/>
          <p:nvPr/>
        </p:nvSpPr>
        <p:spPr>
          <a:xfrm>
            <a:off x="228600" y="2590800"/>
            <a:ext cx="7320530" cy="800219"/>
          </a:xfrm>
          <a:prstGeom prst="rect">
            <a:avLst/>
          </a:prstGeom>
          <a:noFill/>
        </p:spPr>
        <p:txBody>
          <a:bodyPr wrap="none" rtlCol="0">
            <a:spAutoFit/>
          </a:bodyPr>
          <a:lstStyle/>
          <a:p>
            <a:r>
              <a:rPr lang="en-US" sz="2800" b="1" dirty="0" smtClean="0"/>
              <a:t>To Proof :   </a:t>
            </a:r>
            <a:r>
              <a:rPr lang="en-US" sz="2800" dirty="0" err="1" smtClean="0"/>
              <a:t>ar</a:t>
            </a:r>
            <a:r>
              <a:rPr lang="en-US" sz="2800" dirty="0" smtClean="0"/>
              <a:t> (Δ VAB  ) = ½ </a:t>
            </a:r>
            <a:r>
              <a:rPr lang="en-US" sz="2800" dirty="0" err="1" smtClean="0"/>
              <a:t>ar</a:t>
            </a:r>
            <a:r>
              <a:rPr lang="en-US" sz="2800" dirty="0" smtClean="0"/>
              <a:t> ( II gm ABCD )</a:t>
            </a:r>
          </a:p>
          <a:p>
            <a:endParaRPr lang="en-US" dirty="0"/>
          </a:p>
        </p:txBody>
      </p:sp>
      <p:sp>
        <p:nvSpPr>
          <p:cNvPr id="12" name="TextBox 11"/>
          <p:cNvSpPr txBox="1"/>
          <p:nvPr/>
        </p:nvSpPr>
        <p:spPr>
          <a:xfrm>
            <a:off x="304800" y="3352800"/>
            <a:ext cx="8077200" cy="1661993"/>
          </a:xfrm>
          <a:prstGeom prst="rect">
            <a:avLst/>
          </a:prstGeom>
          <a:noFill/>
        </p:spPr>
        <p:txBody>
          <a:bodyPr wrap="square" rtlCol="0">
            <a:spAutoFit/>
          </a:bodyPr>
          <a:lstStyle/>
          <a:p>
            <a:r>
              <a:rPr lang="en-US" sz="2800" b="1" dirty="0" smtClean="0"/>
              <a:t>Construction :</a:t>
            </a:r>
            <a:r>
              <a:rPr lang="en-US" sz="2800" dirty="0" smtClean="0"/>
              <a:t> Draw CL  perpendicular to AB meeting line AB in L and VM perpendicular to AB meeting Line AB in M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05400" y="6096000"/>
            <a:ext cx="2502223" cy="523220"/>
          </a:xfrm>
          <a:prstGeom prst="rect">
            <a:avLst/>
          </a:prstGeom>
          <a:noFill/>
        </p:spPr>
        <p:txBody>
          <a:bodyPr wrap="none" rtlCol="0">
            <a:spAutoFit/>
          </a:bodyPr>
          <a:lstStyle/>
          <a:p>
            <a:r>
              <a:rPr lang="en-US" sz="2800" dirty="0" smtClean="0"/>
              <a:t>Hence Proved .</a:t>
            </a:r>
            <a:endParaRPr lang="en-US" sz="2800" dirty="0"/>
          </a:p>
        </p:txBody>
      </p:sp>
      <p:sp>
        <p:nvSpPr>
          <p:cNvPr id="7" name="TextBox 6"/>
          <p:cNvSpPr txBox="1"/>
          <p:nvPr/>
        </p:nvSpPr>
        <p:spPr>
          <a:xfrm>
            <a:off x="152400" y="990600"/>
            <a:ext cx="7924605" cy="800219"/>
          </a:xfrm>
          <a:prstGeom prst="rect">
            <a:avLst/>
          </a:prstGeom>
          <a:noFill/>
        </p:spPr>
        <p:txBody>
          <a:bodyPr wrap="none" rtlCol="0">
            <a:spAutoFit/>
          </a:bodyPr>
          <a:lstStyle/>
          <a:p>
            <a:r>
              <a:rPr lang="en-US" sz="2800" b="1" dirty="0" smtClean="0"/>
              <a:t>Proof :</a:t>
            </a:r>
            <a:r>
              <a:rPr lang="en-US" sz="2800" dirty="0" smtClean="0"/>
              <a:t>                V,D,C are co-</a:t>
            </a:r>
            <a:r>
              <a:rPr lang="en-US" sz="2800" dirty="0" err="1" smtClean="0"/>
              <a:t>llinear</a:t>
            </a:r>
            <a:r>
              <a:rPr lang="en-US" sz="2800" dirty="0" smtClean="0"/>
              <a:t> and DC II AB </a:t>
            </a:r>
          </a:p>
          <a:p>
            <a:endParaRPr lang="en-US" dirty="0"/>
          </a:p>
        </p:txBody>
      </p:sp>
      <p:sp>
        <p:nvSpPr>
          <p:cNvPr id="8" name="TextBox 7"/>
          <p:cNvSpPr txBox="1"/>
          <p:nvPr/>
        </p:nvSpPr>
        <p:spPr>
          <a:xfrm>
            <a:off x="968429" y="1600200"/>
            <a:ext cx="8175571" cy="523220"/>
          </a:xfrm>
          <a:prstGeom prst="rect">
            <a:avLst/>
          </a:prstGeom>
          <a:noFill/>
        </p:spPr>
        <p:txBody>
          <a:bodyPr wrap="none" rtlCol="0">
            <a:spAutoFit/>
          </a:bodyPr>
          <a:lstStyle/>
          <a:p>
            <a:r>
              <a:rPr lang="en-US" sz="2800" dirty="0" smtClean="0"/>
              <a:t>VM = CL         ( Distance between the parallel lines )</a:t>
            </a:r>
            <a:endParaRPr lang="en-US" sz="2800" dirty="0"/>
          </a:p>
        </p:txBody>
      </p:sp>
      <p:sp>
        <p:nvSpPr>
          <p:cNvPr id="9" name="TextBox 8"/>
          <p:cNvSpPr txBox="1"/>
          <p:nvPr/>
        </p:nvSpPr>
        <p:spPr>
          <a:xfrm>
            <a:off x="457200" y="2209800"/>
            <a:ext cx="8165953" cy="800219"/>
          </a:xfrm>
          <a:prstGeom prst="rect">
            <a:avLst/>
          </a:prstGeom>
          <a:noFill/>
        </p:spPr>
        <p:txBody>
          <a:bodyPr wrap="none" rtlCol="0">
            <a:spAutoFit/>
          </a:bodyPr>
          <a:lstStyle/>
          <a:p>
            <a:r>
              <a:rPr lang="en-US" sz="2800" dirty="0" smtClean="0"/>
              <a:t>Now,  </a:t>
            </a:r>
            <a:r>
              <a:rPr lang="en-US" sz="2800" dirty="0" err="1" smtClean="0"/>
              <a:t>ar</a:t>
            </a:r>
            <a:r>
              <a:rPr lang="en-US" sz="2800" dirty="0" smtClean="0"/>
              <a:t> (Δ VAB  ) = ½ X VM X AB  …………………..( 1 )</a:t>
            </a:r>
          </a:p>
          <a:p>
            <a:endParaRPr lang="en-US" dirty="0"/>
          </a:p>
        </p:txBody>
      </p:sp>
      <p:sp>
        <p:nvSpPr>
          <p:cNvPr id="10" name="TextBox 9"/>
          <p:cNvSpPr txBox="1"/>
          <p:nvPr/>
        </p:nvSpPr>
        <p:spPr>
          <a:xfrm>
            <a:off x="1143000" y="2819400"/>
            <a:ext cx="8185126" cy="800219"/>
          </a:xfrm>
          <a:prstGeom prst="rect">
            <a:avLst/>
          </a:prstGeom>
          <a:noFill/>
        </p:spPr>
        <p:txBody>
          <a:bodyPr wrap="none" rtlCol="0">
            <a:spAutoFit/>
          </a:bodyPr>
          <a:lstStyle/>
          <a:p>
            <a:r>
              <a:rPr lang="en-US" sz="2800" dirty="0" err="1" smtClean="0"/>
              <a:t>ar</a:t>
            </a:r>
            <a:r>
              <a:rPr lang="en-US" sz="2800" dirty="0" smtClean="0"/>
              <a:t> ( II gm ABCD ) =  VM X AB   …………………..( 2 )      </a:t>
            </a:r>
          </a:p>
          <a:p>
            <a:endParaRPr lang="en-US" dirty="0"/>
          </a:p>
        </p:txBody>
      </p:sp>
      <p:sp>
        <p:nvSpPr>
          <p:cNvPr id="11" name="TextBox 10"/>
          <p:cNvSpPr txBox="1"/>
          <p:nvPr/>
        </p:nvSpPr>
        <p:spPr>
          <a:xfrm>
            <a:off x="457200" y="3429000"/>
            <a:ext cx="3751091" cy="800219"/>
          </a:xfrm>
          <a:prstGeom prst="rect">
            <a:avLst/>
          </a:prstGeom>
          <a:noFill/>
        </p:spPr>
        <p:txBody>
          <a:bodyPr wrap="none" rtlCol="0">
            <a:spAutoFit/>
          </a:bodyPr>
          <a:lstStyle/>
          <a:p>
            <a:r>
              <a:rPr lang="en-US" sz="2800" dirty="0" smtClean="0"/>
              <a:t>From </a:t>
            </a:r>
            <a:r>
              <a:rPr lang="en-US" sz="2800" dirty="0" err="1" smtClean="0"/>
              <a:t>Eq</a:t>
            </a:r>
            <a:r>
              <a:rPr lang="en-US" sz="2800" baseline="30000" dirty="0" err="1" smtClean="0"/>
              <a:t>n</a:t>
            </a:r>
            <a:r>
              <a:rPr lang="en-US" sz="2800" dirty="0" smtClean="0"/>
              <a:t> (1) and ( 2 )  ,</a:t>
            </a:r>
          </a:p>
          <a:p>
            <a:endParaRPr lang="en-US" dirty="0"/>
          </a:p>
        </p:txBody>
      </p:sp>
      <p:sp>
        <p:nvSpPr>
          <p:cNvPr id="12" name="TextBox 11"/>
          <p:cNvSpPr txBox="1"/>
          <p:nvPr/>
        </p:nvSpPr>
        <p:spPr>
          <a:xfrm>
            <a:off x="1524000" y="4419600"/>
            <a:ext cx="5441939" cy="523220"/>
          </a:xfrm>
          <a:prstGeom prst="rect">
            <a:avLst/>
          </a:prstGeom>
          <a:noFill/>
        </p:spPr>
        <p:txBody>
          <a:bodyPr wrap="none" rtlCol="0">
            <a:spAutoFit/>
          </a:bodyPr>
          <a:lstStyle/>
          <a:p>
            <a:r>
              <a:rPr lang="en-US" sz="2800" dirty="0" err="1" smtClean="0"/>
              <a:t>ar</a:t>
            </a:r>
            <a:r>
              <a:rPr lang="en-US" sz="2800" dirty="0" smtClean="0"/>
              <a:t> (Δ VAB  ) = ½ </a:t>
            </a:r>
            <a:r>
              <a:rPr lang="en-US" sz="2800" dirty="0" err="1" smtClean="0"/>
              <a:t>ar</a:t>
            </a:r>
            <a:r>
              <a:rPr lang="en-US" sz="2800" dirty="0" smtClean="0"/>
              <a:t> ( II gm ABCD )</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914400" y="381001"/>
            <a:ext cx="7620000" cy="1292662"/>
          </a:xfrm>
          <a:prstGeom prst="rect">
            <a:avLst/>
          </a:prstGeom>
          <a:noFill/>
        </p:spPr>
        <p:txBody>
          <a:bodyPr wrap="square" rtlCol="0">
            <a:spAutoFit/>
          </a:bodyPr>
          <a:lstStyle/>
          <a:p>
            <a:pPr algn="ctr"/>
            <a:r>
              <a:rPr lang="en-US" sz="4000" b="1" u="sng" dirty="0" smtClean="0"/>
              <a:t>THEOREM-</a:t>
            </a:r>
            <a:r>
              <a:rPr lang="en-US" sz="6000" b="1" u="sng" dirty="0" smtClean="0"/>
              <a:t>4</a:t>
            </a:r>
            <a:endParaRPr lang="en-US" sz="6000" b="1" u="sng" dirty="0"/>
          </a:p>
          <a:p>
            <a:endParaRPr lang="en-US" b="1" u="sng" dirty="0"/>
          </a:p>
        </p:txBody>
      </p:sp>
      <p:sp>
        <p:nvSpPr>
          <p:cNvPr id="16" name="TextBox 15"/>
          <p:cNvSpPr txBox="1"/>
          <p:nvPr/>
        </p:nvSpPr>
        <p:spPr>
          <a:xfrm>
            <a:off x="152400" y="1295400"/>
            <a:ext cx="8458200" cy="1569660"/>
          </a:xfrm>
          <a:prstGeom prst="rect">
            <a:avLst/>
          </a:prstGeom>
          <a:noFill/>
        </p:spPr>
        <p:txBody>
          <a:bodyPr wrap="square" rtlCol="0">
            <a:spAutoFit/>
          </a:bodyPr>
          <a:lstStyle/>
          <a:p>
            <a:r>
              <a:rPr lang="en-US" sz="3200" dirty="0" smtClean="0"/>
              <a:t>Two triangles having the same base or equal base and equal areas lie between the same parallels </a:t>
            </a:r>
            <a:endParaRPr lang="en-US" sz="3200" dirty="0"/>
          </a:p>
        </p:txBody>
      </p:sp>
      <p:sp>
        <p:nvSpPr>
          <p:cNvPr id="20" name="TextBox 19"/>
          <p:cNvSpPr txBox="1"/>
          <p:nvPr/>
        </p:nvSpPr>
        <p:spPr>
          <a:xfrm>
            <a:off x="228600" y="5638800"/>
            <a:ext cx="8686800" cy="1231106"/>
          </a:xfrm>
          <a:prstGeom prst="rect">
            <a:avLst/>
          </a:prstGeom>
          <a:noFill/>
        </p:spPr>
        <p:txBody>
          <a:bodyPr wrap="square" rtlCol="0">
            <a:spAutoFit/>
          </a:bodyPr>
          <a:lstStyle/>
          <a:p>
            <a:r>
              <a:rPr lang="en-US" sz="2800" dirty="0"/>
              <a:t>Given : </a:t>
            </a:r>
            <a:r>
              <a:rPr lang="en-US" sz="2800" dirty="0" smtClean="0"/>
              <a:t>Δ ABC and Δ DBC having same base BC</a:t>
            </a:r>
          </a:p>
          <a:p>
            <a:r>
              <a:rPr lang="en-US" sz="2800" dirty="0" smtClean="0"/>
              <a:t>               </a:t>
            </a:r>
            <a:r>
              <a:rPr lang="en-US" sz="2800" dirty="0" err="1" smtClean="0"/>
              <a:t>ar</a:t>
            </a:r>
            <a:r>
              <a:rPr lang="en-US" sz="2800" dirty="0" smtClean="0"/>
              <a:t> (Δ ABC  ) = </a:t>
            </a:r>
            <a:r>
              <a:rPr lang="en-US" sz="2800" dirty="0" err="1" smtClean="0"/>
              <a:t>ar</a:t>
            </a:r>
            <a:r>
              <a:rPr lang="en-US" sz="2800" dirty="0" smtClean="0"/>
              <a:t> (Δ DBC  )</a:t>
            </a:r>
          </a:p>
          <a:p>
            <a:r>
              <a:rPr lang="en-US" dirty="0" smtClean="0"/>
              <a:t> </a:t>
            </a:r>
            <a:endParaRPr lang="en-US" dirty="0"/>
          </a:p>
        </p:txBody>
      </p:sp>
      <p:pic>
        <p:nvPicPr>
          <p:cNvPr id="6" name="Picture 5"/>
          <p:cNvPicPr/>
          <p:nvPr/>
        </p:nvPicPr>
        <p:blipFill>
          <a:blip r:embed="rId2" cstate="print"/>
          <a:srcRect/>
          <a:stretch>
            <a:fillRect/>
          </a:stretch>
        </p:blipFill>
        <p:spPr bwMode="auto">
          <a:xfrm>
            <a:off x="1752600" y="2971800"/>
            <a:ext cx="4782820" cy="242697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141021" cy="1231106"/>
          </a:xfrm>
          <a:prstGeom prst="rect">
            <a:avLst/>
          </a:prstGeom>
          <a:noFill/>
        </p:spPr>
        <p:txBody>
          <a:bodyPr wrap="square" rtlCol="0">
            <a:spAutoFit/>
          </a:bodyPr>
          <a:lstStyle/>
          <a:p>
            <a:r>
              <a:rPr lang="en-US" sz="2800" b="1" dirty="0" smtClean="0"/>
              <a:t>To Prove </a:t>
            </a:r>
            <a:r>
              <a:rPr lang="en-US" sz="2800" dirty="0" smtClean="0"/>
              <a:t>: Δ ABC and Δ DBC   are in same parallel lines </a:t>
            </a:r>
          </a:p>
          <a:p>
            <a:endParaRPr lang="en-US" dirty="0"/>
          </a:p>
        </p:txBody>
      </p:sp>
      <p:sp>
        <p:nvSpPr>
          <p:cNvPr id="3" name="TextBox 2"/>
          <p:cNvSpPr txBox="1"/>
          <p:nvPr/>
        </p:nvSpPr>
        <p:spPr>
          <a:xfrm>
            <a:off x="533400" y="1447800"/>
            <a:ext cx="1676400" cy="800219"/>
          </a:xfrm>
          <a:prstGeom prst="rect">
            <a:avLst/>
          </a:prstGeom>
          <a:noFill/>
        </p:spPr>
        <p:txBody>
          <a:bodyPr wrap="square" rtlCol="0">
            <a:spAutoFit/>
          </a:bodyPr>
          <a:lstStyle/>
          <a:p>
            <a:r>
              <a:rPr lang="en-US" sz="2800" b="1" dirty="0" smtClean="0"/>
              <a:t>Proof :</a:t>
            </a:r>
          </a:p>
          <a:p>
            <a:endParaRPr lang="en-US" dirty="0"/>
          </a:p>
        </p:txBody>
      </p:sp>
      <p:sp>
        <p:nvSpPr>
          <p:cNvPr id="4" name="TextBox 3"/>
          <p:cNvSpPr txBox="1"/>
          <p:nvPr/>
        </p:nvSpPr>
        <p:spPr>
          <a:xfrm>
            <a:off x="1447800" y="1905000"/>
            <a:ext cx="6332629" cy="954107"/>
          </a:xfrm>
          <a:prstGeom prst="rect">
            <a:avLst/>
          </a:prstGeom>
          <a:noFill/>
        </p:spPr>
        <p:txBody>
          <a:bodyPr wrap="square" rtlCol="0">
            <a:spAutoFit/>
          </a:bodyPr>
          <a:lstStyle/>
          <a:p>
            <a:r>
              <a:rPr lang="en-US" dirty="0" smtClean="0"/>
              <a:t> </a:t>
            </a:r>
            <a:r>
              <a:rPr lang="en-US" sz="2800" dirty="0" err="1" smtClean="0"/>
              <a:t>ar</a:t>
            </a:r>
            <a:r>
              <a:rPr lang="en-US" sz="2800" dirty="0" smtClean="0"/>
              <a:t> (Δ ABC  ) = </a:t>
            </a:r>
            <a:r>
              <a:rPr lang="en-US" sz="2800" dirty="0" err="1" smtClean="0"/>
              <a:t>ar</a:t>
            </a:r>
            <a:r>
              <a:rPr lang="en-US" sz="2800" dirty="0" smtClean="0"/>
              <a:t> (Δ DBC  )      (given)</a:t>
            </a:r>
          </a:p>
          <a:p>
            <a:endParaRPr lang="en-US" sz="2800" dirty="0"/>
          </a:p>
        </p:txBody>
      </p:sp>
      <p:sp>
        <p:nvSpPr>
          <p:cNvPr id="5" name="TextBox 4"/>
          <p:cNvSpPr txBox="1"/>
          <p:nvPr/>
        </p:nvSpPr>
        <p:spPr>
          <a:xfrm>
            <a:off x="762000" y="2590800"/>
            <a:ext cx="8082248" cy="523220"/>
          </a:xfrm>
          <a:prstGeom prst="rect">
            <a:avLst/>
          </a:prstGeom>
          <a:noFill/>
        </p:spPr>
        <p:txBody>
          <a:bodyPr wrap="square" rtlCol="0">
            <a:spAutoFit/>
          </a:bodyPr>
          <a:lstStyle/>
          <a:p>
            <a:r>
              <a:rPr lang="en-US" sz="2800" dirty="0" smtClean="0"/>
              <a:t> </a:t>
            </a:r>
            <a:r>
              <a:rPr lang="en-US" sz="2800" dirty="0" smtClean="0">
                <a:latin typeface="Cambria Math"/>
                <a:ea typeface="Cambria Math"/>
              </a:rPr>
              <a:t>⇒ </a:t>
            </a:r>
            <a:r>
              <a:rPr lang="en-US" sz="2800" dirty="0" smtClean="0"/>
              <a:t>½ X BC X AX = ½ X BC X DY</a:t>
            </a:r>
            <a:endParaRPr lang="en-US" sz="2800" dirty="0"/>
          </a:p>
        </p:txBody>
      </p:sp>
      <p:sp>
        <p:nvSpPr>
          <p:cNvPr id="6" name="TextBox 5"/>
          <p:cNvSpPr txBox="1"/>
          <p:nvPr/>
        </p:nvSpPr>
        <p:spPr>
          <a:xfrm>
            <a:off x="838200" y="3200400"/>
            <a:ext cx="1952405" cy="461665"/>
          </a:xfrm>
          <a:prstGeom prst="rect">
            <a:avLst/>
          </a:prstGeom>
          <a:noFill/>
        </p:spPr>
        <p:txBody>
          <a:bodyPr wrap="square" rtlCol="0">
            <a:spAutoFit/>
          </a:bodyPr>
          <a:lstStyle/>
          <a:p>
            <a:r>
              <a:rPr lang="en-US" sz="2400" dirty="0" smtClean="0"/>
              <a:t>⇒ AX = DY </a:t>
            </a:r>
            <a:endParaRPr lang="en-US" sz="2400" dirty="0"/>
          </a:p>
        </p:txBody>
      </p:sp>
      <p:sp>
        <p:nvSpPr>
          <p:cNvPr id="7" name="TextBox 6"/>
          <p:cNvSpPr txBox="1"/>
          <p:nvPr/>
        </p:nvSpPr>
        <p:spPr>
          <a:xfrm>
            <a:off x="685800" y="3733800"/>
            <a:ext cx="2413954" cy="800219"/>
          </a:xfrm>
          <a:prstGeom prst="rect">
            <a:avLst/>
          </a:prstGeom>
          <a:noFill/>
        </p:spPr>
        <p:txBody>
          <a:bodyPr wrap="square" rtlCol="0">
            <a:spAutoFit/>
          </a:bodyPr>
          <a:lstStyle/>
          <a:p>
            <a:r>
              <a:rPr lang="en-US" sz="2800" dirty="0" smtClean="0"/>
              <a:t>But AX II DY </a:t>
            </a:r>
          </a:p>
          <a:p>
            <a:endParaRPr lang="en-US" dirty="0"/>
          </a:p>
        </p:txBody>
      </p:sp>
      <p:sp>
        <p:nvSpPr>
          <p:cNvPr id="8" name="TextBox 7"/>
          <p:cNvSpPr txBox="1"/>
          <p:nvPr/>
        </p:nvSpPr>
        <p:spPr>
          <a:xfrm>
            <a:off x="685800" y="4343400"/>
            <a:ext cx="3718710" cy="523220"/>
          </a:xfrm>
          <a:prstGeom prst="rect">
            <a:avLst/>
          </a:prstGeom>
          <a:noFill/>
        </p:spPr>
        <p:txBody>
          <a:bodyPr wrap="none" rtlCol="0">
            <a:spAutoFit/>
          </a:bodyPr>
          <a:lstStyle/>
          <a:p>
            <a:r>
              <a:rPr lang="en-US" sz="2400" dirty="0" smtClean="0"/>
              <a:t> </a:t>
            </a:r>
            <a:r>
              <a:rPr lang="en-US" sz="2800" dirty="0" smtClean="0"/>
              <a:t>Then , AXYB is a II gm</a:t>
            </a:r>
            <a:endParaRPr lang="en-US" sz="2800" dirty="0"/>
          </a:p>
        </p:txBody>
      </p:sp>
      <p:sp>
        <p:nvSpPr>
          <p:cNvPr id="11" name="TextBox 10"/>
          <p:cNvSpPr txBox="1"/>
          <p:nvPr/>
        </p:nvSpPr>
        <p:spPr>
          <a:xfrm>
            <a:off x="4572000" y="4343400"/>
            <a:ext cx="2230675" cy="800219"/>
          </a:xfrm>
          <a:prstGeom prst="rect">
            <a:avLst/>
          </a:prstGeom>
          <a:noFill/>
        </p:spPr>
        <p:txBody>
          <a:bodyPr wrap="none" rtlCol="0">
            <a:spAutoFit/>
          </a:bodyPr>
          <a:lstStyle/>
          <a:p>
            <a:r>
              <a:rPr lang="en-US" sz="2800" dirty="0" smtClean="0"/>
              <a:t>and AD II XY</a:t>
            </a:r>
          </a:p>
          <a:p>
            <a:endParaRPr lang="en-US" dirty="0"/>
          </a:p>
        </p:txBody>
      </p:sp>
      <p:sp>
        <p:nvSpPr>
          <p:cNvPr id="12" name="TextBox 11"/>
          <p:cNvSpPr txBox="1"/>
          <p:nvPr/>
        </p:nvSpPr>
        <p:spPr>
          <a:xfrm>
            <a:off x="914400" y="4953000"/>
            <a:ext cx="2455224" cy="800219"/>
          </a:xfrm>
          <a:prstGeom prst="rect">
            <a:avLst/>
          </a:prstGeom>
          <a:noFill/>
        </p:spPr>
        <p:txBody>
          <a:bodyPr wrap="none" rtlCol="0">
            <a:spAutoFit/>
          </a:bodyPr>
          <a:lstStyle/>
          <a:p>
            <a:r>
              <a:rPr lang="en-US" sz="2800" dirty="0" smtClean="0"/>
              <a:t>Then AD II BC</a:t>
            </a:r>
          </a:p>
          <a:p>
            <a:endParaRPr lang="en-US" dirty="0"/>
          </a:p>
        </p:txBody>
      </p:sp>
      <p:sp>
        <p:nvSpPr>
          <p:cNvPr id="13" name="TextBox 12"/>
          <p:cNvSpPr txBox="1"/>
          <p:nvPr/>
        </p:nvSpPr>
        <p:spPr>
          <a:xfrm>
            <a:off x="914400" y="5410200"/>
            <a:ext cx="7025513" cy="800219"/>
          </a:xfrm>
          <a:prstGeom prst="rect">
            <a:avLst/>
          </a:prstGeom>
          <a:noFill/>
        </p:spPr>
        <p:txBody>
          <a:bodyPr wrap="none" rtlCol="0">
            <a:spAutoFit/>
          </a:bodyPr>
          <a:lstStyle/>
          <a:p>
            <a:r>
              <a:rPr lang="en-US" sz="2800" dirty="0" smtClean="0"/>
              <a:t>Δ ABC and Δ DBC   are in same parallel lines</a:t>
            </a:r>
          </a:p>
          <a:p>
            <a:endParaRPr lang="en-US" dirty="0"/>
          </a:p>
        </p:txBody>
      </p:sp>
      <p:sp>
        <p:nvSpPr>
          <p:cNvPr id="14" name="TextBox 13"/>
          <p:cNvSpPr txBox="1"/>
          <p:nvPr/>
        </p:nvSpPr>
        <p:spPr>
          <a:xfrm>
            <a:off x="5715000" y="6324600"/>
            <a:ext cx="2321085" cy="523220"/>
          </a:xfrm>
          <a:prstGeom prst="rect">
            <a:avLst/>
          </a:prstGeom>
          <a:noFill/>
        </p:spPr>
        <p:txBody>
          <a:bodyPr wrap="none" rtlCol="0">
            <a:spAutoFit/>
          </a:bodyPr>
          <a:lstStyle/>
          <a:p>
            <a:r>
              <a:rPr lang="en-US" sz="2800" dirty="0" smtClean="0"/>
              <a:t>Hence Proved</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descr="ncert-exemplar-problems-class-9-maths-areas-parallelograms-triangles-22"/>
          <p:cNvPicPr>
            <a:picLocks noChangeAspect="1" noChangeArrowheads="1"/>
          </p:cNvPicPr>
          <p:nvPr/>
        </p:nvPicPr>
        <p:blipFill>
          <a:blip r:embed="rId2" cstate="print"/>
          <a:srcRect/>
          <a:stretch>
            <a:fillRect/>
          </a:stretch>
        </p:blipFill>
        <p:spPr bwMode="auto">
          <a:xfrm>
            <a:off x="4800600" y="914400"/>
            <a:ext cx="1857375" cy="1095375"/>
          </a:xfrm>
          <a:prstGeom prst="rect">
            <a:avLst/>
          </a:prstGeom>
          <a:noFill/>
        </p:spPr>
      </p:pic>
      <p:pic>
        <p:nvPicPr>
          <p:cNvPr id="1025" name="Picture 2" descr="ncert-exemplar-problems-class-9-maths-areas-parallelograms-triangles-23"/>
          <p:cNvPicPr>
            <a:picLocks noChangeAspect="1" noChangeArrowheads="1"/>
          </p:cNvPicPr>
          <p:nvPr/>
        </p:nvPicPr>
        <p:blipFill>
          <a:blip r:embed="rId3" cstate="print"/>
          <a:srcRect/>
          <a:stretch>
            <a:fillRect/>
          </a:stretch>
        </p:blipFill>
        <p:spPr bwMode="auto">
          <a:xfrm>
            <a:off x="533400" y="2971800"/>
            <a:ext cx="7543800" cy="3733800"/>
          </a:xfrm>
          <a:prstGeom prst="rect">
            <a:avLst/>
          </a:prstGeom>
          <a:noFill/>
        </p:spPr>
      </p:pic>
      <p:sp>
        <p:nvSpPr>
          <p:cNvPr id="1027" name="Rectangle 3"/>
          <p:cNvSpPr>
            <a:spLocks noChangeArrowheads="1"/>
          </p:cNvSpPr>
          <p:nvPr/>
        </p:nvSpPr>
        <p:spPr bwMode="auto">
          <a:xfrm>
            <a:off x="0" y="0"/>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EB4924"/>
                </a:solidFill>
                <a:effectLst/>
                <a:latin typeface="Arial" pitchFamily="34" charset="0"/>
                <a:ea typeface="Calibri" pitchFamily="34" charset="0"/>
                <a:cs typeface="Arial" pitchFamily="34" charset="0"/>
              </a:rPr>
              <a:t>Question </a:t>
            </a:r>
            <a:r>
              <a:rPr kumimoji="0" lang="en-US" sz="20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r>
            <a:br>
              <a:rPr kumimoji="0" lang="en-US" sz="2000" b="0" i="0" u="none" strike="noStrike" cap="none" normalizeH="0" baseline="0" dirty="0" smtClean="0">
                <a:ln>
                  <a:noFill/>
                </a:ln>
                <a:solidFill>
                  <a:srgbClr val="222222"/>
                </a:solidFill>
                <a:effectLst/>
                <a:latin typeface="Arial" pitchFamily="34" charset="0"/>
                <a:ea typeface="Calibri" pitchFamily="34" charset="0"/>
                <a:cs typeface="Arial" pitchFamily="34" charset="0"/>
              </a:rPr>
            </a:br>
            <a:r>
              <a:rPr kumimoji="0" lang="en-US" sz="2000" b="1" i="0" u="none" strike="noStrike" cap="none" normalizeH="0" baseline="0" dirty="0" smtClean="0">
                <a:ln>
                  <a:noFill/>
                </a:ln>
                <a:solidFill>
                  <a:srgbClr val="222222"/>
                </a:solidFill>
                <a:effectLst/>
                <a:latin typeface="Arial" pitchFamily="34" charset="0"/>
                <a:ea typeface="Calibri" pitchFamily="34" charset="0"/>
                <a:cs typeface="Arial" pitchFamily="34" charset="0"/>
              </a:rPr>
              <a:t>O is any point on the diagonal PR of a parallelogram PQRS (figure). Prove that </a:t>
            </a:r>
            <a:r>
              <a:rPr kumimoji="0" lang="en-US" sz="2000" b="1" i="0" u="none" strike="noStrike" cap="none" normalizeH="0" baseline="0" dirty="0" err="1" smtClean="0">
                <a:ln>
                  <a:noFill/>
                </a:ln>
                <a:solidFill>
                  <a:srgbClr val="222222"/>
                </a:solidFill>
                <a:effectLst/>
                <a:latin typeface="Arial" pitchFamily="34" charset="0"/>
                <a:ea typeface="Calibri" pitchFamily="34" charset="0"/>
                <a:cs typeface="Arial" pitchFamily="34" charset="0"/>
              </a:rPr>
              <a:t>ar</a:t>
            </a:r>
            <a:r>
              <a:rPr kumimoji="0" lang="en-US" sz="2000" b="1" i="0" u="none" strike="noStrike" cap="none" normalizeH="0" baseline="0" dirty="0" smtClean="0">
                <a:ln>
                  <a:noFill/>
                </a:ln>
                <a:solidFill>
                  <a:srgbClr val="222222"/>
                </a:solidFill>
                <a:effectLst/>
                <a:latin typeface="Arial" pitchFamily="34" charset="0"/>
                <a:ea typeface="Calibri" pitchFamily="34" charset="0"/>
                <a:cs typeface="Arial" pitchFamily="34" charset="0"/>
              </a:rPr>
              <a:t>(ΔPSO) = </a:t>
            </a:r>
            <a:r>
              <a:rPr kumimoji="0" lang="en-US" sz="2000" b="1" i="0" u="none" strike="noStrike" cap="none" normalizeH="0" baseline="0" dirty="0" err="1" smtClean="0">
                <a:ln>
                  <a:noFill/>
                </a:ln>
                <a:solidFill>
                  <a:srgbClr val="222222"/>
                </a:solidFill>
                <a:effectLst/>
                <a:latin typeface="Arial" pitchFamily="34" charset="0"/>
                <a:ea typeface="Calibri" pitchFamily="34" charset="0"/>
                <a:cs typeface="Arial" pitchFamily="34" charset="0"/>
              </a:rPr>
              <a:t>ar</a:t>
            </a:r>
            <a:r>
              <a:rPr kumimoji="0" lang="en-US" sz="2000" b="1" i="0" u="none" strike="noStrike" cap="none" normalizeH="0" baseline="0" dirty="0" smtClean="0">
                <a:ln>
                  <a:noFill/>
                </a:ln>
                <a:solidFill>
                  <a:srgbClr val="222222"/>
                </a:solidFill>
                <a:effectLst/>
                <a:latin typeface="Arial" pitchFamily="34" charset="0"/>
                <a:ea typeface="Calibri" pitchFamily="34" charset="0"/>
                <a:cs typeface="Arial" pitchFamily="34" charset="0"/>
              </a:rPr>
              <a:t>(ΔPQO).</a:t>
            </a:r>
            <a:r>
              <a:rPr kumimoji="0" lang="en-US" sz="20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r>
            <a:br>
              <a:rPr kumimoji="0" lang="en-US" sz="2000" b="0" i="0" u="none" strike="noStrike" cap="none" normalizeH="0" baseline="0" dirty="0" smtClean="0">
                <a:ln>
                  <a:noFill/>
                </a:ln>
                <a:solidFill>
                  <a:srgbClr val="222222"/>
                </a:solidFill>
                <a:effectLst/>
                <a:latin typeface="Arial" pitchFamily="34" charset="0"/>
                <a:ea typeface="Calibri" pitchFamily="34" charset="0"/>
                <a:cs typeface="Arial" pitchFamily="34" charset="0"/>
              </a:rPr>
            </a:b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0" y="1600200"/>
            <a:ext cx="231154"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r>
            <a:br>
              <a:rPr kumimoji="0" lang="en-US" sz="1100" b="0" i="0" u="none" strike="noStrike" cap="none" normalizeH="0" baseline="0" dirty="0" smtClean="0">
                <a:ln>
                  <a:noFill/>
                </a:ln>
                <a:solidFill>
                  <a:srgbClr val="222222"/>
                </a:solidFill>
                <a:effectLst/>
                <a:latin typeface="Arial" pitchFamily="34" charset="0"/>
                <a:ea typeface="Calibri" pitchFamily="34" charset="0"/>
                <a:cs typeface="Arial" pitchFamily="34" charset="0"/>
              </a:rPr>
            </a:br>
            <a:r>
              <a:rPr kumimoji="0" lang="en-US" sz="11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a:t>
            </a:r>
            <a:r>
              <a:rPr kumimoji="0" lang="en-US" sz="11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r>
            <a:br>
              <a:rPr kumimoji="0" lang="en-US" sz="1100" b="0" i="0" u="none" strike="noStrike" cap="none" normalizeH="0" baseline="0" dirty="0" smtClean="0">
                <a:ln>
                  <a:noFill/>
                </a:ln>
                <a:solidFill>
                  <a:srgbClr val="222222"/>
                </a:solidFill>
                <a:effectLst/>
                <a:latin typeface="Arial" pitchFamily="34" charset="0"/>
                <a:ea typeface="Calibri"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33400" y="2590800"/>
            <a:ext cx="1107996" cy="369332"/>
          </a:xfrm>
          <a:prstGeom prst="rect">
            <a:avLst/>
          </a:prstGeom>
        </p:spPr>
        <p:txBody>
          <a:bodyPr wrap="none">
            <a:spAutoFit/>
          </a:bodyPr>
          <a:lstStyle/>
          <a:p>
            <a:r>
              <a:rPr lang="en-US" b="1" dirty="0" smtClean="0">
                <a:solidFill>
                  <a:srgbClr val="008000"/>
                </a:solidFill>
                <a:latin typeface="Arial" pitchFamily="34" charset="0"/>
                <a:ea typeface="Calibri" pitchFamily="34" charset="0"/>
                <a:cs typeface="Arial" pitchFamily="34" charset="0"/>
              </a:rPr>
              <a:t>Solution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lstStyle/>
          <a:p>
            <a:r>
              <a:rPr lang="en-US" dirty="0" smtClean="0"/>
              <a:t>LEARNING OBJECTIVES</a:t>
            </a:r>
            <a:endParaRPr lang="en-US" dirty="0"/>
          </a:p>
        </p:txBody>
      </p:sp>
      <p:pic>
        <p:nvPicPr>
          <p:cNvPr id="6" name="Content Placeholder 5" descr="IMG-20200418-WA0047.jpg"/>
          <p:cNvPicPr>
            <a:picLocks noGrp="1" noChangeAspect="1"/>
          </p:cNvPicPr>
          <p:nvPr>
            <p:ph idx="1"/>
          </p:nvPr>
        </p:nvPicPr>
        <p:blipFill>
          <a:blip r:embed="rId2" cstate="print"/>
          <a:stretch>
            <a:fillRect/>
          </a:stretch>
        </p:blipFill>
        <p:spPr>
          <a:xfrm>
            <a:off x="990600" y="2057400"/>
            <a:ext cx="6629400" cy="342900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89618" y="0"/>
            <a:ext cx="923361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EB4924"/>
                </a:solidFill>
                <a:effectLst/>
                <a:latin typeface="Arial" pitchFamily="34" charset="0"/>
                <a:ea typeface="Calibri" pitchFamily="34" charset="0"/>
                <a:cs typeface="Arial" pitchFamily="34" charset="0"/>
              </a:rPr>
              <a:t>Question</a:t>
            </a:r>
            <a:r>
              <a:rPr kumimoji="0" lang="en-US" sz="20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r>
            <a:br>
              <a:rPr kumimoji="0" lang="en-US" sz="2000" b="0" i="0" u="none" strike="noStrike" cap="none" normalizeH="0" baseline="0" dirty="0" smtClean="0">
                <a:ln>
                  <a:noFill/>
                </a:ln>
                <a:solidFill>
                  <a:srgbClr val="222222"/>
                </a:solidFill>
                <a:effectLst/>
                <a:latin typeface="Arial" pitchFamily="34" charset="0"/>
                <a:ea typeface="Calibri" pitchFamily="34" charset="0"/>
                <a:cs typeface="Arial" pitchFamily="34" charset="0"/>
              </a:rPr>
            </a:br>
            <a:r>
              <a:rPr kumimoji="0" lang="en-US" sz="2000" b="1" i="0" u="none" strike="noStrike" cap="none" normalizeH="0" baseline="0" dirty="0" smtClean="0">
                <a:ln>
                  <a:noFill/>
                </a:ln>
                <a:solidFill>
                  <a:srgbClr val="222222"/>
                </a:solidFill>
                <a:effectLst/>
                <a:latin typeface="Arial" pitchFamily="34" charset="0"/>
                <a:ea typeface="Calibri" pitchFamily="34" charset="0"/>
                <a:cs typeface="Arial" pitchFamily="34" charset="0"/>
              </a:rPr>
              <a:t>ABCD is a parallelogram in which BC is produced to E such that CE = BC. </a:t>
            </a:r>
          </a:p>
          <a:p>
            <a:pPr fontAlgn="base">
              <a:spcBef>
                <a:spcPct val="0"/>
              </a:spcBef>
              <a:spcAft>
                <a:spcPct val="0"/>
              </a:spcAft>
            </a:pPr>
            <a:r>
              <a:rPr lang="en-US" sz="2000" b="1" dirty="0" smtClean="0">
                <a:solidFill>
                  <a:srgbClr val="222222"/>
                </a:solidFill>
                <a:latin typeface="Arial" pitchFamily="34" charset="0"/>
                <a:ea typeface="Calibri" pitchFamily="34" charset="0"/>
                <a:cs typeface="Arial" pitchFamily="34" charset="0"/>
              </a:rPr>
              <a:t>AE intersects CD at F. If </a:t>
            </a:r>
            <a:r>
              <a:rPr lang="en-US" sz="2000" b="1" dirty="0" err="1" smtClean="0">
                <a:solidFill>
                  <a:srgbClr val="222222"/>
                </a:solidFill>
                <a:latin typeface="Arial" pitchFamily="34" charset="0"/>
                <a:ea typeface="Calibri" pitchFamily="34" charset="0"/>
                <a:cs typeface="Arial" pitchFamily="34" charset="0"/>
              </a:rPr>
              <a:t>ar</a:t>
            </a:r>
            <a:r>
              <a:rPr lang="en-US" sz="2000" b="1" dirty="0" smtClean="0">
                <a:solidFill>
                  <a:srgbClr val="222222"/>
                </a:solidFill>
                <a:latin typeface="Arial" pitchFamily="34" charset="0"/>
                <a:ea typeface="Calibri" pitchFamily="34" charset="0"/>
                <a:cs typeface="Arial" pitchFamily="34" charset="0"/>
              </a:rPr>
              <a:t> (ΔDFB) = 3 cm</a:t>
            </a:r>
            <a:r>
              <a:rPr lang="en-US" sz="2000" b="1" baseline="30000" dirty="0" smtClean="0">
                <a:solidFill>
                  <a:srgbClr val="222222"/>
                </a:solidFill>
                <a:latin typeface="Arial" pitchFamily="34" charset="0"/>
                <a:ea typeface="Calibri" pitchFamily="34" charset="0"/>
                <a:cs typeface="Arial" pitchFamily="34" charset="0"/>
              </a:rPr>
              <a:t>2</a:t>
            </a:r>
            <a:r>
              <a:rPr lang="en-US" sz="2000" b="1" dirty="0" smtClean="0">
                <a:solidFill>
                  <a:srgbClr val="222222"/>
                </a:solidFill>
                <a:latin typeface="Arial" pitchFamily="34" charset="0"/>
                <a:ea typeface="Calibri" pitchFamily="34" charset="0"/>
                <a:cs typeface="Arial" pitchFamily="34" charset="0"/>
              </a:rPr>
              <a:t>, then find the area of the </a:t>
            </a:r>
          </a:p>
          <a:p>
            <a:pPr fontAlgn="base">
              <a:spcBef>
                <a:spcPct val="0"/>
              </a:spcBef>
              <a:spcAft>
                <a:spcPct val="0"/>
              </a:spcAft>
            </a:pPr>
            <a:r>
              <a:rPr lang="en-US" sz="2000" b="1" dirty="0" smtClean="0">
                <a:solidFill>
                  <a:srgbClr val="222222"/>
                </a:solidFill>
                <a:latin typeface="Arial" pitchFamily="34" charset="0"/>
                <a:ea typeface="Calibri" pitchFamily="34" charset="0"/>
                <a:cs typeface="Arial" pitchFamily="34" charset="0"/>
              </a:rPr>
              <a:t>parallelogram ABCD</a:t>
            </a:r>
            <a:r>
              <a:rPr lang="en-US" sz="2000" dirty="0" smtClean="0">
                <a:solidFill>
                  <a:srgbClr val="222222"/>
                </a:solidFill>
                <a:latin typeface="Arial" pitchFamily="34" charset="0"/>
                <a:ea typeface="Calibri" pitchFamily="34" charset="0"/>
                <a:cs typeface="Arial" pitchFamily="34" charset="0"/>
              </a:rPr>
              <a:t>. </a:t>
            </a:r>
            <a:br>
              <a:rPr lang="en-US" sz="2000" dirty="0" smtClean="0">
                <a:solidFill>
                  <a:srgbClr val="222222"/>
                </a:solidFill>
                <a:latin typeface="Arial" pitchFamily="34" charset="0"/>
                <a:ea typeface="Calibri" pitchFamily="34" charset="0"/>
                <a:cs typeface="Arial" pitchFamily="34" charset="0"/>
              </a:rPr>
            </a:br>
            <a:endParaRPr lang="en-US" sz="20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1985" name="Picture 11" descr="ncert-exemplar-problems-class-9-maths-areas-parallelograms-triangles-24"/>
          <p:cNvPicPr>
            <a:picLocks noChangeAspect="1" noChangeArrowheads="1"/>
          </p:cNvPicPr>
          <p:nvPr/>
        </p:nvPicPr>
        <p:blipFill>
          <a:blip r:embed="rId2" cstate="print"/>
          <a:srcRect/>
          <a:stretch>
            <a:fillRect/>
          </a:stretch>
        </p:blipFill>
        <p:spPr bwMode="auto">
          <a:xfrm>
            <a:off x="304800" y="2286000"/>
            <a:ext cx="8534400" cy="4191000"/>
          </a:xfrm>
          <a:prstGeom prst="rect">
            <a:avLst/>
          </a:prstGeom>
          <a:noFill/>
        </p:spPr>
      </p:pic>
      <p:sp>
        <p:nvSpPr>
          <p:cNvPr id="41987" name="Rectangle 3"/>
          <p:cNvSpPr>
            <a:spLocks noChangeArrowheads="1"/>
          </p:cNvSpPr>
          <p:nvPr/>
        </p:nvSpPr>
        <p:spPr bwMode="auto">
          <a:xfrm>
            <a:off x="0" y="3657600"/>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r>
            <a:br>
              <a:rPr kumimoji="0" lang="en-US" sz="1100" b="0" i="0" u="none" strike="noStrike" cap="none" normalizeH="0" baseline="0" dirty="0" smtClean="0">
                <a:ln>
                  <a:noFill/>
                </a:ln>
                <a:solidFill>
                  <a:srgbClr val="222222"/>
                </a:solidFill>
                <a:effectLst/>
                <a:latin typeface="Arial" pitchFamily="34" charset="0"/>
                <a:ea typeface="Calibri" pitchFamily="34" charset="0"/>
                <a:cs typeface="Arial" pitchFamily="34" charset="0"/>
              </a:rPr>
            </a:br>
            <a:r>
              <a:rPr kumimoji="0" lang="en-US" sz="36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r>
            <a:br>
              <a:rPr kumimoji="0" lang="en-US" sz="3600" b="0" i="0" u="none" strike="noStrike" cap="none" normalizeH="0" baseline="0" dirty="0" smtClean="0">
                <a:ln>
                  <a:noFill/>
                </a:ln>
                <a:solidFill>
                  <a:srgbClr val="222222"/>
                </a:solidFill>
                <a:effectLst/>
                <a:latin typeface="Arial" pitchFamily="34" charset="0"/>
                <a:ea typeface="Calibri" pitchFamily="34" charset="0"/>
                <a:cs typeface="Arial" pitchFamily="34" charset="0"/>
              </a:rPr>
            </a:br>
            <a:r>
              <a:rPr kumimoji="0" lang="en-US" sz="36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r>
            <a:br>
              <a:rPr kumimoji="0" lang="en-US" sz="3600" b="0" i="0" u="none" strike="noStrike" cap="none" normalizeH="0" baseline="0" dirty="0" smtClean="0">
                <a:ln>
                  <a:noFill/>
                </a:ln>
                <a:solidFill>
                  <a:srgbClr val="222222"/>
                </a:solidFill>
                <a:effectLst/>
                <a:latin typeface="Arial" pitchFamily="34" charset="0"/>
                <a:ea typeface="Calibri" pitchFamily="34" charset="0"/>
                <a:cs typeface="Arial" pitchFamily="34" charset="0"/>
              </a:rPr>
            </a:br>
            <a:r>
              <a:rPr kumimoji="0" lang="en-US" sz="11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r>
            <a:br>
              <a:rPr kumimoji="0" lang="en-US" sz="1100" b="0" i="0" u="none" strike="noStrike" cap="none" normalizeH="0" baseline="0" dirty="0" smtClean="0">
                <a:ln>
                  <a:noFill/>
                </a:ln>
                <a:solidFill>
                  <a:srgbClr val="222222"/>
                </a:solidFill>
                <a:effectLst/>
                <a:latin typeface="Arial" pitchFamily="34" charset="0"/>
                <a:ea typeface="Calibri"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8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991" name="Rectangle 7"/>
          <p:cNvSpPr>
            <a:spLocks noChangeArrowheads="1"/>
          </p:cNvSpPr>
          <p:nvPr/>
        </p:nvSpPr>
        <p:spPr bwMode="auto">
          <a:xfrm>
            <a:off x="0" y="533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Rectangle 8"/>
          <p:cNvSpPr/>
          <p:nvPr/>
        </p:nvSpPr>
        <p:spPr>
          <a:xfrm>
            <a:off x="1295400" y="5638800"/>
            <a:ext cx="4572000" cy="530915"/>
          </a:xfrm>
          <a:prstGeom prst="rect">
            <a:avLst/>
          </a:prstGeom>
        </p:spPr>
        <p:txBody>
          <a:bodyPr>
            <a:spAutoFit/>
          </a:bodyPr>
          <a:lstStyle/>
          <a:p>
            <a:r>
              <a:rPr lang="en-US" sz="1050" dirty="0" smtClean="0">
                <a:solidFill>
                  <a:srgbClr val="222222"/>
                </a:solidFill>
                <a:latin typeface="Arial" pitchFamily="34" charset="0"/>
                <a:ea typeface="Calibri" pitchFamily="34" charset="0"/>
                <a:cs typeface="Arial" pitchFamily="34" charset="0"/>
              </a:rPr>
              <a:t/>
            </a:r>
            <a:br>
              <a:rPr lang="en-US" sz="1050" dirty="0" smtClean="0">
                <a:solidFill>
                  <a:srgbClr val="222222"/>
                </a:solidFill>
                <a:latin typeface="Arial" pitchFamily="34" charset="0"/>
                <a:ea typeface="Calibri" pitchFamily="34" charset="0"/>
                <a:cs typeface="Arial" pitchFamily="34" charset="0"/>
              </a:rPr>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2855269" cy="830997"/>
          </a:xfrm>
          <a:prstGeom prst="rect">
            <a:avLst/>
          </a:prstGeom>
        </p:spPr>
        <p:txBody>
          <a:bodyPr wrap="none">
            <a:spAutoFit/>
          </a:bodyPr>
          <a:lstStyle/>
          <a:p>
            <a:r>
              <a:rPr lang="en-US" sz="4800" b="1" dirty="0" smtClean="0">
                <a:solidFill>
                  <a:srgbClr val="008000"/>
                </a:solidFill>
                <a:latin typeface="Arial" pitchFamily="34" charset="0"/>
                <a:ea typeface="Calibri" pitchFamily="34" charset="0"/>
                <a:cs typeface="Arial" pitchFamily="34" charset="0"/>
              </a:rPr>
              <a:t>Solution:</a:t>
            </a:r>
            <a:endParaRPr lang="en-US" sz="4800" dirty="0"/>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3009" name="Picture 12" descr="ncert-exemplar-problems-class-9-maths-areas-parallelograms-triangles-25"/>
          <p:cNvPicPr>
            <a:picLocks noChangeAspect="1" noChangeArrowheads="1"/>
          </p:cNvPicPr>
          <p:nvPr/>
        </p:nvPicPr>
        <p:blipFill>
          <a:blip r:embed="rId2" cstate="print"/>
          <a:srcRect/>
          <a:stretch>
            <a:fillRect/>
          </a:stretch>
        </p:blipFill>
        <p:spPr bwMode="auto">
          <a:xfrm>
            <a:off x="0" y="838200"/>
            <a:ext cx="9144000" cy="60198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1" descr="ncert-exemplar-problems-class-9-maths-areas-parallelograms-triangles-26"/>
          <p:cNvPicPr>
            <a:picLocks noChangeAspect="1" noChangeArrowheads="1"/>
          </p:cNvPicPr>
          <p:nvPr/>
        </p:nvPicPr>
        <p:blipFill>
          <a:blip r:embed="rId2" cstate="print"/>
          <a:srcRect/>
          <a:stretch>
            <a:fillRect/>
          </a:stretch>
        </p:blipFill>
        <p:spPr bwMode="auto">
          <a:xfrm>
            <a:off x="1066800" y="1600200"/>
            <a:ext cx="6858000" cy="4876800"/>
          </a:xfrm>
          <a:prstGeom prst="rect">
            <a:avLst/>
          </a:prstGeom>
          <a:noFill/>
        </p:spPr>
      </p:pic>
      <p:sp>
        <p:nvSpPr>
          <p:cNvPr id="44035" name="Rectangle 3"/>
          <p:cNvSpPr>
            <a:spLocks noChangeArrowheads="1"/>
          </p:cNvSpPr>
          <p:nvPr/>
        </p:nvSpPr>
        <p:spPr bwMode="auto">
          <a:xfrm>
            <a:off x="0" y="0"/>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2000" b="1" i="0" u="none" strike="noStrike" cap="none" normalizeH="0" baseline="0" dirty="0" smtClean="0">
                <a:ln>
                  <a:noFill/>
                </a:ln>
                <a:solidFill>
                  <a:srgbClr val="EB4924"/>
                </a:solidFill>
                <a:effectLst/>
                <a:latin typeface="Arial" pitchFamily="34" charset="0"/>
                <a:ea typeface="Calibri" pitchFamily="34" charset="0"/>
                <a:cs typeface="Arial" pitchFamily="34" charset="0"/>
              </a:rPr>
              <a:t>Question </a:t>
            </a:r>
            <a:r>
              <a:rPr kumimoji="0" lang="en-US" sz="20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r>
            <a:br>
              <a:rPr kumimoji="0" lang="en-US" sz="2000" b="0" i="0" u="none" strike="noStrike" cap="none" normalizeH="0" baseline="0" dirty="0" smtClean="0">
                <a:ln>
                  <a:noFill/>
                </a:ln>
                <a:solidFill>
                  <a:srgbClr val="222222"/>
                </a:solidFill>
                <a:effectLst/>
                <a:latin typeface="Arial" pitchFamily="34" charset="0"/>
                <a:ea typeface="Calibri" pitchFamily="34" charset="0"/>
                <a:cs typeface="Arial" pitchFamily="34" charset="0"/>
              </a:rPr>
            </a:br>
            <a:r>
              <a:rPr kumimoji="0" lang="en-US" sz="2000" b="1" i="0" u="none" strike="noStrike" cap="none" normalizeH="0" baseline="0" dirty="0" smtClean="0">
                <a:ln>
                  <a:noFill/>
                </a:ln>
                <a:solidFill>
                  <a:srgbClr val="222222"/>
                </a:solidFill>
                <a:effectLst/>
                <a:latin typeface="Arial" pitchFamily="34" charset="0"/>
                <a:ea typeface="Calibri" pitchFamily="34" charset="0"/>
                <a:cs typeface="Arial" pitchFamily="34" charset="0"/>
              </a:rPr>
              <a:t>In trapezium ABCD, AB || DC and L is the mid-point of BC. Through L, a line PQ || AD has been drawn which meets AB in P and DC produced in Q. Prove that </a:t>
            </a:r>
            <a:r>
              <a:rPr kumimoji="0" lang="en-US" sz="2000" b="1" i="0" u="none" strike="noStrike" cap="none" normalizeH="0" baseline="0" dirty="0" err="1" smtClean="0">
                <a:ln>
                  <a:noFill/>
                </a:ln>
                <a:solidFill>
                  <a:srgbClr val="222222"/>
                </a:solidFill>
                <a:effectLst/>
                <a:latin typeface="Arial" pitchFamily="34" charset="0"/>
                <a:ea typeface="Calibri" pitchFamily="34" charset="0"/>
                <a:cs typeface="Arial" pitchFamily="34" charset="0"/>
              </a:rPr>
              <a:t>ar</a:t>
            </a:r>
            <a:r>
              <a:rPr kumimoji="0" lang="en-US" sz="2000" b="1" i="0" u="none" strike="noStrike" cap="none" normalizeH="0" baseline="0" dirty="0" smtClean="0">
                <a:ln>
                  <a:noFill/>
                </a:ln>
                <a:solidFill>
                  <a:srgbClr val="222222"/>
                </a:solidFill>
                <a:effectLst/>
                <a:latin typeface="Arial" pitchFamily="34" charset="0"/>
                <a:ea typeface="Calibri" pitchFamily="34" charset="0"/>
                <a:cs typeface="Arial" pitchFamily="34" charset="0"/>
              </a:rPr>
              <a:t> (ABCD) = </a:t>
            </a:r>
            <a:r>
              <a:rPr kumimoji="0" lang="en-US" sz="2000" b="1" i="0" u="none" strike="noStrike" cap="none" normalizeH="0" baseline="0" dirty="0" err="1" smtClean="0">
                <a:ln>
                  <a:noFill/>
                </a:ln>
                <a:solidFill>
                  <a:srgbClr val="222222"/>
                </a:solidFill>
                <a:effectLst/>
                <a:latin typeface="Arial" pitchFamily="34" charset="0"/>
                <a:ea typeface="Calibri" pitchFamily="34" charset="0"/>
                <a:cs typeface="Arial" pitchFamily="34" charset="0"/>
              </a:rPr>
              <a:t>ar</a:t>
            </a:r>
            <a:r>
              <a:rPr kumimoji="0" lang="en-US" sz="2000" b="1" i="0" u="none" strike="noStrike" cap="none" normalizeH="0" baseline="0" dirty="0" smtClean="0">
                <a:ln>
                  <a:noFill/>
                </a:ln>
                <a:solidFill>
                  <a:srgbClr val="222222"/>
                </a:solidFill>
                <a:effectLst/>
                <a:latin typeface="Arial" pitchFamily="34" charset="0"/>
                <a:ea typeface="Calibri" pitchFamily="34" charset="0"/>
                <a:cs typeface="Arial" pitchFamily="34" charset="0"/>
              </a:rPr>
              <a:t> (APQD). </a:t>
            </a:r>
            <a:r>
              <a:rPr lang="en-US" sz="2000" b="1" dirty="0" smtClean="0">
                <a:solidFill>
                  <a:srgbClr val="222222"/>
                </a:solidFill>
                <a:latin typeface="Calibri" pitchFamily="34" charset="0"/>
                <a:ea typeface="Calibri" pitchFamily="34" charset="0"/>
                <a:cs typeface="Cambria Math" pitchFamily="18" charset="0"/>
              </a:rPr>
              <a:t>∴</a:t>
            </a:r>
            <a:r>
              <a:rPr lang="en-US" sz="2000" b="1" dirty="0" smtClean="0">
                <a:solidFill>
                  <a:srgbClr val="222222"/>
                </a:solidFill>
                <a:latin typeface="Arial" pitchFamily="34" charset="0"/>
                <a:ea typeface="Calibri" pitchFamily="34" charset="0"/>
                <a:cs typeface="Arial" pitchFamily="34" charset="0"/>
              </a:rPr>
              <a:t> BL = CL</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44036" name="Rectangle 4"/>
          <p:cNvSpPr>
            <a:spLocks noChangeArrowheads="1"/>
          </p:cNvSpPr>
          <p:nvPr/>
        </p:nvSpPr>
        <p:spPr bwMode="auto">
          <a:xfrm>
            <a:off x="0" y="1524000"/>
            <a:ext cx="184731" cy="8771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r>
            <a:br>
              <a:rPr kumimoji="0" lang="en-US" sz="1100" b="0" i="0" u="none" strike="noStrike" cap="none" normalizeH="0" baseline="0" dirty="0" smtClean="0">
                <a:ln>
                  <a:noFill/>
                </a:ln>
                <a:solidFill>
                  <a:srgbClr val="222222"/>
                </a:solidFill>
                <a:effectLst/>
                <a:latin typeface="Arial" pitchFamily="34" charset="0"/>
                <a:ea typeface="Calibri" pitchFamily="34" charset="0"/>
                <a:cs typeface="Arial" pitchFamily="34" charset="0"/>
              </a:rPr>
            </a:br>
            <a:r>
              <a:rPr kumimoji="0" lang="en-US" sz="11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r>
            <a:br>
              <a:rPr kumimoji="0" lang="en-US" sz="1100" b="0" i="0" u="none" strike="noStrike" cap="none" normalizeH="0" baseline="0" dirty="0" smtClean="0">
                <a:ln>
                  <a:noFill/>
                </a:ln>
                <a:solidFill>
                  <a:srgbClr val="222222"/>
                </a:solidFill>
                <a:effectLst/>
                <a:latin typeface="Arial" pitchFamily="34" charset="0"/>
                <a:ea typeface="Calibri" pitchFamily="34" charset="0"/>
                <a:cs typeface="Arial" pitchFamily="34" charset="0"/>
              </a:rPr>
            </a:br>
            <a:r>
              <a:rPr kumimoji="0" lang="en-US" sz="11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r>
            <a:br>
              <a:rPr kumimoji="0" lang="en-US" sz="1100" b="0" i="0" u="none" strike="noStrike" cap="none" normalizeH="0" baseline="0" dirty="0" smtClean="0">
                <a:ln>
                  <a:noFill/>
                </a:ln>
                <a:solidFill>
                  <a:srgbClr val="222222"/>
                </a:solidFill>
                <a:effectLst/>
                <a:latin typeface="Arial" pitchFamily="34" charset="0"/>
                <a:ea typeface="Calibri"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0" y="838200"/>
            <a:ext cx="2629246" cy="104644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Solution:</a:t>
            </a:r>
            <a:r>
              <a:rPr kumimoji="0" lang="en-US" sz="11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r>
            <a:br>
              <a:rPr kumimoji="0" lang="en-US" sz="1100" b="0" i="0" u="none" strike="noStrike" cap="none" normalizeH="0" baseline="0" dirty="0" smtClean="0">
                <a:ln>
                  <a:noFill/>
                </a:ln>
                <a:solidFill>
                  <a:srgbClr val="222222"/>
                </a:solidFill>
                <a:effectLst/>
                <a:latin typeface="Arial" pitchFamily="34" charset="0"/>
                <a:ea typeface="Calibri"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5057" name="Picture 22" descr="ncert-exemplar-problems-class-9-maths-areas-parallelograms-triangles-27"/>
          <p:cNvPicPr>
            <a:picLocks noChangeAspect="1" noChangeArrowheads="1"/>
          </p:cNvPicPr>
          <p:nvPr/>
        </p:nvPicPr>
        <p:blipFill>
          <a:blip r:embed="rId2" cstate="print"/>
          <a:srcRect/>
          <a:stretch>
            <a:fillRect/>
          </a:stretch>
        </p:blipFill>
        <p:spPr bwMode="auto">
          <a:xfrm>
            <a:off x="0" y="1524000"/>
            <a:ext cx="7924800" cy="46863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ncert-exemplar-problems-class-9-maths-areas-parallelograms-triangles-28"/>
          <p:cNvPicPr>
            <a:picLocks noChangeAspect="1" noChangeArrowheads="1"/>
          </p:cNvPicPr>
          <p:nvPr/>
        </p:nvPicPr>
        <p:blipFill>
          <a:blip r:embed="rId2" cstate="print"/>
          <a:srcRect/>
          <a:stretch>
            <a:fillRect/>
          </a:stretch>
        </p:blipFill>
        <p:spPr bwMode="auto">
          <a:xfrm>
            <a:off x="533400" y="1600200"/>
            <a:ext cx="7696200" cy="5029200"/>
          </a:xfrm>
          <a:prstGeom prst="rect">
            <a:avLst/>
          </a:prstGeom>
          <a:noFill/>
        </p:spPr>
      </p:pic>
      <p:sp>
        <p:nvSpPr>
          <p:cNvPr id="6" name="Rectangle 5"/>
          <p:cNvSpPr/>
          <p:nvPr/>
        </p:nvSpPr>
        <p:spPr>
          <a:xfrm>
            <a:off x="0" y="0"/>
            <a:ext cx="9144000" cy="2223686"/>
          </a:xfrm>
          <a:prstGeom prst="rect">
            <a:avLst/>
          </a:prstGeom>
        </p:spPr>
        <p:txBody>
          <a:bodyPr wrap="square">
            <a:spAutoFit/>
          </a:bodyPr>
          <a:lstStyle/>
          <a:p>
            <a:r>
              <a:rPr lang="en-US" sz="2000" b="1" dirty="0" smtClean="0">
                <a:solidFill>
                  <a:srgbClr val="EB4924"/>
                </a:solidFill>
                <a:latin typeface="Arial" pitchFamily="34" charset="0"/>
                <a:cs typeface="Arial" pitchFamily="34" charset="0"/>
              </a:rPr>
              <a:t>Question </a:t>
            </a: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solidFill>
                  <a:srgbClr val="222222"/>
                </a:solidFill>
                <a:latin typeface="Arial" pitchFamily="34" charset="0"/>
                <a:cs typeface="Arial" pitchFamily="34" charset="0"/>
              </a:rPr>
              <a:t>If the mid-points of the sides of a quadrilateral are joined in order, prove that the area of the parallelogram, so formed will be half of the area of the given quadrilateral (figure).</a:t>
            </a: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  </a:t>
            </a:r>
            <a:r>
              <a:rPr lang="en-US" sz="9600" dirty="0" smtClean="0">
                <a:latin typeface="Arial" pitchFamily="34" charset="0"/>
                <a:cs typeface="Arial" pitchFamily="34" charset="0"/>
              </a:rPr>
              <a:t/>
            </a:r>
            <a:br>
              <a:rPr lang="en-US" sz="9600" dirty="0" smtClean="0">
                <a:latin typeface="Arial" pitchFamily="34" charset="0"/>
                <a:cs typeface="Arial" pitchFamily="34" charset="0"/>
              </a:rPr>
            </a:br>
            <a:r>
              <a:rPr lang="en-US" sz="1050" dirty="0" smtClean="0">
                <a:latin typeface="Arial" pitchFamily="34" charset="0"/>
                <a:cs typeface="Arial" pitchFamily="34" charset="0"/>
              </a:rPr>
              <a:t/>
            </a:r>
            <a:br>
              <a:rPr lang="en-US" sz="1050" dirty="0" smtClean="0">
                <a:latin typeface="Arial" pitchFamily="34" charset="0"/>
                <a:cs typeface="Arial" pitchFamily="34" charset="0"/>
              </a:rPr>
            </a:br>
            <a:r>
              <a:rPr lang="en-US" sz="2800" dirty="0" smtClean="0">
                <a:latin typeface="Arial" pitchFamily="34" charset="0"/>
                <a:cs typeface="Arial" pitchFamily="34" charset="0"/>
              </a:rPr>
              <a: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572000" cy="1384995"/>
          </a:xfrm>
          <a:prstGeom prst="rect">
            <a:avLst/>
          </a:prstGeom>
        </p:spPr>
        <p:txBody>
          <a:bodyPr>
            <a:spAutoFit/>
          </a:bodyPr>
          <a:lstStyle/>
          <a:p>
            <a:r>
              <a:rPr lang="en-US" sz="6600" b="1" dirty="0" smtClean="0">
                <a:solidFill>
                  <a:srgbClr val="00B050"/>
                </a:solidFill>
              </a:rPr>
              <a:t>Solution:</a:t>
            </a:r>
            <a:r>
              <a:rPr lang="en-US" dirty="0" smtClean="0"/>
              <a:t/>
            </a:r>
            <a:br>
              <a:rPr lang="en-US" dirty="0" smtClean="0"/>
            </a:br>
            <a:endParaRPr lang="en-US" dirty="0"/>
          </a:p>
        </p:txBody>
      </p:sp>
      <p:sp>
        <p:nvSpPr>
          <p:cNvPr id="471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7105" name="Picture 32" descr="ncert-exemplar-problems-class-9-maths-areas-parallelograms-triangles-29"/>
          <p:cNvPicPr>
            <a:picLocks noChangeAspect="1" noChangeArrowheads="1"/>
          </p:cNvPicPr>
          <p:nvPr/>
        </p:nvPicPr>
        <p:blipFill>
          <a:blip r:embed="rId2" cstate="print"/>
          <a:srcRect/>
          <a:stretch>
            <a:fillRect/>
          </a:stretch>
        </p:blipFill>
        <p:spPr bwMode="auto">
          <a:xfrm>
            <a:off x="0" y="990600"/>
            <a:ext cx="9144000" cy="2438400"/>
          </a:xfrm>
          <a:prstGeom prst="rect">
            <a:avLst/>
          </a:prstGeom>
          <a:noFill/>
        </p:spPr>
      </p:pic>
      <p:sp>
        <p:nvSpPr>
          <p:cNvPr id="47107" name="Rectangle 3"/>
          <p:cNvSpPr>
            <a:spLocks noChangeArrowheads="1"/>
          </p:cNvSpPr>
          <p:nvPr/>
        </p:nvSpPr>
        <p:spPr bwMode="auto">
          <a:xfrm>
            <a:off x="0" y="2028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222222"/>
                </a:solidFill>
                <a:effectLst/>
                <a:latin typeface="Arial" pitchFamily="34" charset="0"/>
                <a:ea typeface="Calibri" pitchFamily="34" charset="0"/>
                <a:cs typeface="Arial" pitchFamily="34" charset="0"/>
              </a:rPr>
              <a:t/>
            </a:r>
            <a:br>
              <a:rPr kumimoji="0" lang="en-US" sz="1100" b="0" i="0" u="none" strike="noStrike" cap="none" normalizeH="0" baseline="0" smtClean="0">
                <a:ln>
                  <a:noFill/>
                </a:ln>
                <a:solidFill>
                  <a:srgbClr val="222222"/>
                </a:solidFill>
                <a:effectLst/>
                <a:latin typeface="Arial" pitchFamily="34" charset="0"/>
                <a:ea typeface="Calibri" pitchFamily="34" charset="0"/>
                <a:cs typeface="Arial" pitchFamily="34" charset="0"/>
              </a:rPr>
            </a:br>
            <a:r>
              <a:rPr kumimoji="0" lang="en-US" sz="1100" b="0" i="0" u="none" strike="noStrike" cap="none" normalizeH="0" baseline="0" smtClean="0">
                <a:ln>
                  <a:noFill/>
                </a:ln>
                <a:solidFill>
                  <a:srgbClr val="222222"/>
                </a:solidFill>
                <a:effectLst/>
                <a:latin typeface="Arial" pitchFamily="34" charset="0"/>
                <a:ea typeface="Calibri" pitchFamily="34" charset="0"/>
                <a:cs typeface="Arial" pitchFamily="34" charset="0"/>
              </a:rPr>
              <a:t/>
            </a:r>
            <a:br>
              <a:rPr kumimoji="0" lang="en-US" sz="1100" b="0" i="0" u="none" strike="noStrike" cap="none" normalizeH="0" baseline="0" smtClean="0">
                <a:ln>
                  <a:noFill/>
                </a:ln>
                <a:solidFill>
                  <a:srgbClr val="222222"/>
                </a:solidFill>
                <a:effectLst/>
                <a:latin typeface="Arial" pitchFamily="34" charset="0"/>
                <a:ea typeface="Calibri"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10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7108" name="Picture 33" descr="ncert-exemplar-problems-class-9-maths-areas-parallelograms-triangles-30"/>
          <p:cNvPicPr>
            <a:picLocks noChangeAspect="1" noChangeArrowheads="1"/>
          </p:cNvPicPr>
          <p:nvPr/>
        </p:nvPicPr>
        <p:blipFill>
          <a:blip r:embed="rId3" cstate="print"/>
          <a:srcRect/>
          <a:stretch>
            <a:fillRect/>
          </a:stretch>
        </p:blipFill>
        <p:spPr bwMode="auto">
          <a:xfrm>
            <a:off x="0" y="3429000"/>
            <a:ext cx="9144000" cy="34290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609600"/>
            <a:ext cx="3078279" cy="769441"/>
          </a:xfrm>
          <a:prstGeom prst="rect">
            <a:avLst/>
          </a:prstGeom>
          <a:noFill/>
        </p:spPr>
        <p:txBody>
          <a:bodyPr wrap="none" rtlCol="0">
            <a:spAutoFit/>
          </a:bodyPr>
          <a:lstStyle/>
          <a:p>
            <a:r>
              <a:rPr lang="en-US" sz="4400" dirty="0" smtClean="0">
                <a:solidFill>
                  <a:srgbClr val="FF0000"/>
                </a:solidFill>
              </a:rPr>
              <a:t>OBJECTIVE</a:t>
            </a:r>
            <a:endParaRPr lang="en-US" sz="4400" dirty="0">
              <a:solidFill>
                <a:srgbClr val="FF0000"/>
              </a:solidFill>
            </a:endParaRPr>
          </a:p>
        </p:txBody>
      </p:sp>
      <p:sp>
        <p:nvSpPr>
          <p:cNvPr id="3" name="TextBox 2"/>
          <p:cNvSpPr txBox="1"/>
          <p:nvPr/>
        </p:nvSpPr>
        <p:spPr>
          <a:xfrm>
            <a:off x="685800" y="2743200"/>
            <a:ext cx="7696200" cy="2308324"/>
          </a:xfrm>
          <a:prstGeom prst="rect">
            <a:avLst/>
          </a:prstGeom>
          <a:noFill/>
        </p:spPr>
        <p:txBody>
          <a:bodyPr wrap="square" rtlCol="0">
            <a:spAutoFit/>
          </a:bodyPr>
          <a:lstStyle/>
          <a:p>
            <a:r>
              <a:rPr lang="en-US" sz="3600" b="1" dirty="0" smtClean="0">
                <a:solidFill>
                  <a:srgbClr val="7030A0"/>
                </a:solidFill>
              </a:rPr>
              <a:t>TO VERIFY PARALLELOGRAMS ON THE SAME BASE AND BETWEEN THE SAME PARALLELS ARE EQUAL IN AREA</a:t>
            </a:r>
            <a:endParaRPr lang="en-US" sz="3600" b="1" dirty="0">
              <a:solidFill>
                <a:srgbClr val="7030A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685800"/>
            <a:ext cx="5247077" cy="646331"/>
          </a:xfrm>
          <a:prstGeom prst="rect">
            <a:avLst/>
          </a:prstGeom>
          <a:noFill/>
        </p:spPr>
        <p:txBody>
          <a:bodyPr wrap="none" rtlCol="0">
            <a:spAutoFit/>
          </a:bodyPr>
          <a:lstStyle/>
          <a:p>
            <a:r>
              <a:rPr lang="en-US" sz="3600" u="sng" dirty="0" smtClean="0">
                <a:solidFill>
                  <a:srgbClr val="FF0000"/>
                </a:solidFill>
              </a:rPr>
              <a:t>MATERIAL S REQUIRED</a:t>
            </a:r>
            <a:endParaRPr lang="en-US" sz="3600" u="sng" dirty="0">
              <a:solidFill>
                <a:srgbClr val="FF0000"/>
              </a:solidFill>
            </a:endParaRPr>
          </a:p>
        </p:txBody>
      </p:sp>
      <p:sp>
        <p:nvSpPr>
          <p:cNvPr id="3" name="TextBox 2"/>
          <p:cNvSpPr txBox="1"/>
          <p:nvPr/>
        </p:nvSpPr>
        <p:spPr>
          <a:xfrm>
            <a:off x="1447800" y="2286000"/>
            <a:ext cx="3860480" cy="2831544"/>
          </a:xfrm>
          <a:prstGeom prst="rect">
            <a:avLst/>
          </a:prstGeom>
          <a:noFill/>
        </p:spPr>
        <p:txBody>
          <a:bodyPr wrap="none" rtlCol="0">
            <a:spAutoFit/>
          </a:bodyPr>
          <a:lstStyle/>
          <a:p>
            <a:pPr>
              <a:buFont typeface="Arial" pitchFamily="34" charset="0"/>
              <a:buChar char="•"/>
            </a:pPr>
            <a:r>
              <a:rPr lang="en-US" sz="4000" dirty="0" smtClean="0"/>
              <a:t> GRAPH PAPER</a:t>
            </a:r>
          </a:p>
          <a:p>
            <a:pPr>
              <a:buFont typeface="Arial" pitchFamily="34" charset="0"/>
              <a:buChar char="•"/>
            </a:pPr>
            <a:r>
              <a:rPr lang="en-US" sz="4000" dirty="0" smtClean="0"/>
              <a:t> SCISSORS</a:t>
            </a:r>
          </a:p>
          <a:p>
            <a:pPr>
              <a:buFont typeface="Arial" pitchFamily="34" charset="0"/>
              <a:buChar char="•"/>
            </a:pPr>
            <a:r>
              <a:rPr lang="en-US" sz="4000" dirty="0" smtClean="0"/>
              <a:t> SCALE</a:t>
            </a:r>
          </a:p>
          <a:p>
            <a:pPr>
              <a:buFont typeface="Arial" pitchFamily="34" charset="0"/>
              <a:buChar char="•"/>
            </a:pPr>
            <a:r>
              <a:rPr lang="en-US" sz="4000" dirty="0" smtClean="0"/>
              <a:t> PENCIL</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Graph_paper_xy_axis_(large_-_numbered).gif"/>
          <p:cNvPicPr>
            <a:picLocks noChangeAspect="1" noChangeArrowheads="1"/>
          </p:cNvPicPr>
          <p:nvPr/>
        </p:nvPicPr>
        <p:blipFill>
          <a:blip r:embed="rId2" cstate="print"/>
          <a:srcRect/>
          <a:stretch>
            <a:fillRect/>
          </a:stretch>
        </p:blipFill>
        <p:spPr bwMode="auto">
          <a:xfrm>
            <a:off x="685800" y="1676400"/>
            <a:ext cx="7772400" cy="4953000"/>
          </a:xfrm>
          <a:prstGeom prst="rect">
            <a:avLst/>
          </a:prstGeom>
          <a:noFill/>
        </p:spPr>
      </p:pic>
      <p:sp>
        <p:nvSpPr>
          <p:cNvPr id="4" name="TextBox 3"/>
          <p:cNvSpPr txBox="1"/>
          <p:nvPr/>
        </p:nvSpPr>
        <p:spPr>
          <a:xfrm>
            <a:off x="3429000" y="762000"/>
            <a:ext cx="1816523" cy="646331"/>
          </a:xfrm>
          <a:prstGeom prst="rect">
            <a:avLst/>
          </a:prstGeom>
          <a:noFill/>
        </p:spPr>
        <p:txBody>
          <a:bodyPr wrap="none" rtlCol="0">
            <a:spAutoFit/>
          </a:bodyPr>
          <a:lstStyle/>
          <a:p>
            <a:r>
              <a:rPr lang="en-US" sz="3600" dirty="0" smtClean="0">
                <a:solidFill>
                  <a:srgbClr val="FF0000"/>
                </a:solidFill>
              </a:rPr>
              <a:t>FIGURE</a:t>
            </a:r>
            <a:endParaRPr lang="en-US" sz="3600" dirty="0">
              <a:solidFill>
                <a:srgbClr val="FF0000"/>
              </a:solidFill>
            </a:endParaRPr>
          </a:p>
        </p:txBody>
      </p:sp>
      <p:sp>
        <p:nvSpPr>
          <p:cNvPr id="7" name="Parallelogram 6"/>
          <p:cNvSpPr/>
          <p:nvPr/>
        </p:nvSpPr>
        <p:spPr>
          <a:xfrm>
            <a:off x="2590800" y="1981200"/>
            <a:ext cx="4038600" cy="2133600"/>
          </a:xfrm>
          <a:prstGeom prst="parallelogram">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p:nvSpPr>
        <p:spPr>
          <a:xfrm rot="10800000" flipH="1">
            <a:off x="2057400" y="1981200"/>
            <a:ext cx="4038600" cy="2133600"/>
          </a:xfrm>
          <a:prstGeom prst="parallelogram">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rot="5400000" flipH="1" flipV="1">
            <a:off x="1752600" y="2819400"/>
            <a:ext cx="213360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676400" y="1828800"/>
            <a:ext cx="304800" cy="369332"/>
          </a:xfrm>
          <a:prstGeom prst="rect">
            <a:avLst/>
          </a:prstGeom>
          <a:noFill/>
        </p:spPr>
        <p:txBody>
          <a:bodyPr wrap="square" rtlCol="0">
            <a:spAutoFit/>
          </a:bodyPr>
          <a:lstStyle/>
          <a:p>
            <a:r>
              <a:rPr lang="en-US" dirty="0" smtClean="0"/>
              <a:t>A</a:t>
            </a:r>
            <a:endParaRPr lang="en-US" dirty="0"/>
          </a:p>
        </p:txBody>
      </p:sp>
      <p:sp>
        <p:nvSpPr>
          <p:cNvPr id="16" name="TextBox 15"/>
          <p:cNvSpPr txBox="1"/>
          <p:nvPr/>
        </p:nvSpPr>
        <p:spPr>
          <a:xfrm>
            <a:off x="2438400" y="4343400"/>
            <a:ext cx="304800" cy="369332"/>
          </a:xfrm>
          <a:prstGeom prst="rect">
            <a:avLst/>
          </a:prstGeom>
          <a:noFill/>
        </p:spPr>
        <p:txBody>
          <a:bodyPr wrap="square" rtlCol="0">
            <a:spAutoFit/>
          </a:bodyPr>
          <a:lstStyle/>
          <a:p>
            <a:r>
              <a:rPr lang="en-US" dirty="0" smtClean="0"/>
              <a:t>B</a:t>
            </a:r>
            <a:endParaRPr lang="en-US" dirty="0"/>
          </a:p>
        </p:txBody>
      </p:sp>
      <p:sp>
        <p:nvSpPr>
          <p:cNvPr id="17" name="TextBox 16"/>
          <p:cNvSpPr txBox="1"/>
          <p:nvPr/>
        </p:nvSpPr>
        <p:spPr>
          <a:xfrm>
            <a:off x="6019800" y="4267200"/>
            <a:ext cx="228600" cy="381000"/>
          </a:xfrm>
          <a:prstGeom prst="rect">
            <a:avLst/>
          </a:prstGeom>
          <a:noFill/>
        </p:spPr>
        <p:txBody>
          <a:bodyPr wrap="square" rtlCol="0">
            <a:spAutoFit/>
          </a:bodyPr>
          <a:lstStyle/>
          <a:p>
            <a:r>
              <a:rPr lang="en-US" dirty="0" smtClean="0"/>
              <a:t>C</a:t>
            </a:r>
            <a:endParaRPr lang="en-US" dirty="0"/>
          </a:p>
        </p:txBody>
      </p:sp>
      <p:sp>
        <p:nvSpPr>
          <p:cNvPr id="18" name="TextBox 17"/>
          <p:cNvSpPr txBox="1"/>
          <p:nvPr/>
        </p:nvSpPr>
        <p:spPr>
          <a:xfrm>
            <a:off x="5410200" y="1600200"/>
            <a:ext cx="381000" cy="369332"/>
          </a:xfrm>
          <a:prstGeom prst="rect">
            <a:avLst/>
          </a:prstGeom>
          <a:noFill/>
        </p:spPr>
        <p:txBody>
          <a:bodyPr wrap="square" rtlCol="0">
            <a:spAutoFit/>
          </a:bodyPr>
          <a:lstStyle/>
          <a:p>
            <a:r>
              <a:rPr lang="en-US" dirty="0" smtClean="0"/>
              <a:t>D</a:t>
            </a:r>
            <a:endParaRPr lang="en-US" dirty="0"/>
          </a:p>
        </p:txBody>
      </p:sp>
      <p:sp>
        <p:nvSpPr>
          <p:cNvPr id="19" name="TextBox 18"/>
          <p:cNvSpPr txBox="1"/>
          <p:nvPr/>
        </p:nvSpPr>
        <p:spPr>
          <a:xfrm>
            <a:off x="3048000" y="1600200"/>
            <a:ext cx="319318" cy="369332"/>
          </a:xfrm>
          <a:prstGeom prst="rect">
            <a:avLst/>
          </a:prstGeom>
          <a:noFill/>
        </p:spPr>
        <p:txBody>
          <a:bodyPr wrap="none" rtlCol="0">
            <a:spAutoFit/>
          </a:bodyPr>
          <a:lstStyle/>
          <a:p>
            <a:r>
              <a:rPr lang="en-US" dirty="0" smtClean="0"/>
              <a:t>P</a:t>
            </a:r>
            <a:endParaRPr lang="en-US" dirty="0"/>
          </a:p>
        </p:txBody>
      </p:sp>
      <p:sp>
        <p:nvSpPr>
          <p:cNvPr id="20" name="TextBox 19"/>
          <p:cNvSpPr txBox="1"/>
          <p:nvPr/>
        </p:nvSpPr>
        <p:spPr>
          <a:xfrm>
            <a:off x="6629400" y="1752600"/>
            <a:ext cx="370614" cy="369332"/>
          </a:xfrm>
          <a:prstGeom prst="rect">
            <a:avLst/>
          </a:prstGeom>
          <a:noFill/>
        </p:spPr>
        <p:txBody>
          <a:bodyPr wrap="none" rtlCol="0">
            <a:spAutoFit/>
          </a:bodyPr>
          <a:lstStyle/>
          <a:p>
            <a:r>
              <a:rPr lang="en-US" dirty="0" smtClean="0"/>
              <a:t>Q</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0" y="685800"/>
            <a:ext cx="2911246" cy="646331"/>
          </a:xfrm>
          <a:prstGeom prst="rect">
            <a:avLst/>
          </a:prstGeom>
          <a:noFill/>
        </p:spPr>
        <p:txBody>
          <a:bodyPr wrap="none" rtlCol="0">
            <a:spAutoFit/>
          </a:bodyPr>
          <a:lstStyle/>
          <a:p>
            <a:r>
              <a:rPr lang="en-US" sz="3600" dirty="0" smtClean="0">
                <a:solidFill>
                  <a:srgbClr val="FF0000"/>
                </a:solidFill>
              </a:rPr>
              <a:t>PROCEDURE</a:t>
            </a:r>
            <a:endParaRPr lang="en-US" sz="3600" dirty="0">
              <a:solidFill>
                <a:srgbClr val="FF0000"/>
              </a:solidFill>
            </a:endParaRPr>
          </a:p>
        </p:txBody>
      </p:sp>
      <p:sp>
        <p:nvSpPr>
          <p:cNvPr id="4" name="TextBox 3"/>
          <p:cNvSpPr txBox="1"/>
          <p:nvPr/>
        </p:nvSpPr>
        <p:spPr>
          <a:xfrm>
            <a:off x="228600" y="1600200"/>
            <a:ext cx="8458200" cy="4801314"/>
          </a:xfrm>
          <a:prstGeom prst="rect">
            <a:avLst/>
          </a:prstGeom>
          <a:noFill/>
        </p:spPr>
        <p:txBody>
          <a:bodyPr wrap="square" rtlCol="0">
            <a:spAutoFit/>
          </a:bodyPr>
          <a:lstStyle/>
          <a:p>
            <a:pPr>
              <a:lnSpc>
                <a:spcPct val="150000"/>
              </a:lnSpc>
              <a:buFont typeface="Arial" pitchFamily="34" charset="0"/>
              <a:buChar char="•"/>
            </a:pPr>
            <a:r>
              <a:rPr lang="en-US" sz="2400" dirty="0" smtClean="0"/>
              <a:t>Let us take a graph sheet and draw two parallelograms ABCD and PBCQ on it as shown in Fig </a:t>
            </a:r>
          </a:p>
          <a:p>
            <a:pPr>
              <a:lnSpc>
                <a:spcPct val="150000"/>
              </a:lnSpc>
              <a:buFont typeface="Arial" pitchFamily="34" charset="0"/>
              <a:buChar char="•"/>
            </a:pPr>
            <a:r>
              <a:rPr lang="en-US" sz="2400" dirty="0" smtClean="0"/>
              <a:t> Now find the areas of these two parallelograms by counting the number of complete squares enclosed by the figure, the number of squares a having more than half their parts enclosed by the figure and the number of squares having half their parts enclosed by the figure. The squares whose less than half parts are enclosed by the figure are ignored.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a:normAutofit fontScale="90000"/>
          </a:bodyPr>
          <a:lstStyle/>
          <a:p>
            <a:r>
              <a:rPr lang="en-US" dirty="0" smtClean="0"/>
              <a:t>INTRODUCTION</a:t>
            </a:r>
            <a:br>
              <a:rPr lang="en-US" dirty="0" smtClean="0"/>
            </a:br>
            <a:r>
              <a:rPr lang="en-US" dirty="0" smtClean="0"/>
              <a:t>ON </a:t>
            </a:r>
            <a:br>
              <a:rPr lang="en-US" dirty="0" smtClean="0"/>
            </a:br>
            <a:r>
              <a:rPr lang="en-US" dirty="0" smtClean="0">
                <a:hlinkClick r:id="rId2" action="ppaction://hlinkfile"/>
              </a:rPr>
              <a:t>AREA OF PARALLELOGRAM</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685800"/>
            <a:ext cx="3321037" cy="646331"/>
          </a:xfrm>
          <a:prstGeom prst="rect">
            <a:avLst/>
          </a:prstGeom>
          <a:noFill/>
        </p:spPr>
        <p:txBody>
          <a:bodyPr wrap="none" rtlCol="0">
            <a:spAutoFit/>
          </a:bodyPr>
          <a:lstStyle/>
          <a:p>
            <a:r>
              <a:rPr lang="en-US" sz="3600" dirty="0" smtClean="0">
                <a:solidFill>
                  <a:srgbClr val="FF0000"/>
                </a:solidFill>
              </a:rPr>
              <a:t>OBSERVATION</a:t>
            </a:r>
            <a:endParaRPr lang="en-US" sz="3600" dirty="0">
              <a:solidFill>
                <a:srgbClr val="FF0000"/>
              </a:solidFill>
            </a:endParaRPr>
          </a:p>
        </p:txBody>
      </p:sp>
      <p:sp>
        <p:nvSpPr>
          <p:cNvPr id="3" name="TextBox 2"/>
          <p:cNvSpPr txBox="1"/>
          <p:nvPr/>
        </p:nvSpPr>
        <p:spPr>
          <a:xfrm>
            <a:off x="685800" y="1905000"/>
            <a:ext cx="6166625" cy="1122743"/>
          </a:xfrm>
          <a:prstGeom prst="rect">
            <a:avLst/>
          </a:prstGeom>
          <a:noFill/>
        </p:spPr>
        <p:txBody>
          <a:bodyPr wrap="none" rtlCol="0">
            <a:spAutoFit/>
          </a:bodyPr>
          <a:lstStyle/>
          <a:p>
            <a:pPr>
              <a:lnSpc>
                <a:spcPct val="200000"/>
              </a:lnSpc>
              <a:buFont typeface="Arial" pitchFamily="34" charset="0"/>
              <a:buChar char="•"/>
            </a:pPr>
            <a:r>
              <a:rPr lang="en-US" dirty="0" smtClean="0"/>
              <a:t> The area of II gm ABCD = _____________________sq. units</a:t>
            </a:r>
          </a:p>
          <a:p>
            <a:pPr>
              <a:lnSpc>
                <a:spcPct val="200000"/>
              </a:lnSpc>
              <a:buFont typeface="Arial" pitchFamily="34" charset="0"/>
              <a:buChar char="•"/>
            </a:pPr>
            <a:r>
              <a:rPr lang="en-US" dirty="0" smtClean="0"/>
              <a:t> The area of II gm PBCQ = _____________________sq. units</a:t>
            </a:r>
            <a:endParaRPr lang="en-US" dirty="0"/>
          </a:p>
        </p:txBody>
      </p:sp>
      <p:sp>
        <p:nvSpPr>
          <p:cNvPr id="4" name="TextBox 3"/>
          <p:cNvSpPr txBox="1"/>
          <p:nvPr/>
        </p:nvSpPr>
        <p:spPr>
          <a:xfrm>
            <a:off x="2667000" y="3200400"/>
            <a:ext cx="3188886" cy="646331"/>
          </a:xfrm>
          <a:prstGeom prst="rect">
            <a:avLst/>
          </a:prstGeom>
          <a:noFill/>
        </p:spPr>
        <p:txBody>
          <a:bodyPr wrap="none" rtlCol="0">
            <a:spAutoFit/>
          </a:bodyPr>
          <a:lstStyle/>
          <a:p>
            <a:r>
              <a:rPr lang="en-US" sz="3600" dirty="0" smtClean="0">
                <a:solidFill>
                  <a:srgbClr val="FF0000"/>
                </a:solidFill>
              </a:rPr>
              <a:t>CONCLUSION</a:t>
            </a:r>
            <a:endParaRPr lang="en-US" sz="3600" dirty="0">
              <a:solidFill>
                <a:srgbClr val="FF0000"/>
              </a:solidFill>
            </a:endParaRPr>
          </a:p>
        </p:txBody>
      </p:sp>
      <p:sp>
        <p:nvSpPr>
          <p:cNvPr id="5" name="TextBox 4"/>
          <p:cNvSpPr txBox="1"/>
          <p:nvPr/>
        </p:nvSpPr>
        <p:spPr>
          <a:xfrm>
            <a:off x="685801" y="4343400"/>
            <a:ext cx="7467600" cy="1964512"/>
          </a:xfrm>
          <a:prstGeom prst="rect">
            <a:avLst/>
          </a:prstGeom>
          <a:noFill/>
        </p:spPr>
        <p:txBody>
          <a:bodyPr wrap="square" rtlCol="0">
            <a:spAutoFit/>
          </a:bodyPr>
          <a:lstStyle/>
          <a:p>
            <a:pPr>
              <a:lnSpc>
                <a:spcPct val="150000"/>
              </a:lnSpc>
            </a:pPr>
            <a:r>
              <a:rPr lang="en-US" dirty="0" smtClean="0"/>
              <a:t>So</a:t>
            </a:r>
            <a:r>
              <a:rPr lang="en-US" sz="2800" dirty="0" smtClean="0"/>
              <a:t>,</a:t>
            </a:r>
            <a:r>
              <a:rPr lang="en-US" sz="2800" b="1" dirty="0" smtClean="0">
                <a:solidFill>
                  <a:srgbClr val="7030A0"/>
                </a:solidFill>
              </a:rPr>
              <a:t> </a:t>
            </a:r>
            <a:r>
              <a:rPr lang="en-US" sz="2800" b="1" dirty="0" smtClean="0">
                <a:solidFill>
                  <a:srgbClr val="0070C0"/>
                </a:solidFill>
              </a:rPr>
              <a:t>PARALLELOGRAMS ON THE SAME BASE AND BETWEEN THE    SAME PARALLELS ARE EQUAL IN AREA</a:t>
            </a:r>
            <a:endParaRPr lang="en-US" sz="2800" dirty="0">
              <a:solidFill>
                <a:srgbClr val="0070C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90600"/>
            <a:ext cx="8978035" cy="492443"/>
          </a:xfrm>
          <a:prstGeom prst="rect">
            <a:avLst/>
          </a:prstGeom>
          <a:noFill/>
        </p:spPr>
        <p:txBody>
          <a:bodyPr wrap="none" rtlCol="0">
            <a:spAutoFit/>
          </a:bodyPr>
          <a:lstStyle/>
          <a:p>
            <a:r>
              <a:rPr lang="en-US" sz="2600" dirty="0" smtClean="0">
                <a:solidFill>
                  <a:srgbClr val="FF0000"/>
                </a:solidFill>
              </a:rPr>
              <a:t>NOTES ON AREAS OF PARALLELOGRAM AND TRIANGLE </a:t>
            </a:r>
            <a:endParaRPr lang="en-US" sz="2600" dirty="0">
              <a:solidFill>
                <a:srgbClr val="FF0000"/>
              </a:solidFill>
            </a:endParaRPr>
          </a:p>
        </p:txBody>
      </p:sp>
      <p:sp>
        <p:nvSpPr>
          <p:cNvPr id="3" name="TextBox 2"/>
          <p:cNvSpPr txBox="1"/>
          <p:nvPr/>
        </p:nvSpPr>
        <p:spPr>
          <a:xfrm>
            <a:off x="685800" y="1752601"/>
            <a:ext cx="7772400" cy="5109091"/>
          </a:xfrm>
          <a:prstGeom prst="rect">
            <a:avLst/>
          </a:prstGeom>
          <a:noFill/>
        </p:spPr>
        <p:txBody>
          <a:bodyPr wrap="square" rtlCol="0">
            <a:spAutoFit/>
          </a:bodyPr>
          <a:lstStyle/>
          <a:p>
            <a:pPr lvl="0">
              <a:buFont typeface="Arial" pitchFamily="34" charset="0"/>
              <a:buChar char="•"/>
            </a:pPr>
            <a:r>
              <a:rPr lang="en-US" sz="2800" b="1" dirty="0" smtClean="0">
                <a:solidFill>
                  <a:srgbClr val="002060"/>
                </a:solidFill>
              </a:rPr>
              <a:t>Plane region: </a:t>
            </a:r>
            <a:r>
              <a:rPr lang="en-US" sz="2800" dirty="0" smtClean="0">
                <a:solidFill>
                  <a:srgbClr val="002060"/>
                </a:solidFill>
              </a:rPr>
              <a:t>The part of the plane enclosed by closed boundary is called plane region .</a:t>
            </a:r>
          </a:p>
          <a:p>
            <a:pPr lvl="0">
              <a:buFont typeface="Arial" pitchFamily="34" charset="0"/>
              <a:buChar char="•"/>
            </a:pPr>
            <a:r>
              <a:rPr lang="en-US" sz="2800" b="1" dirty="0" smtClean="0">
                <a:solidFill>
                  <a:srgbClr val="002060"/>
                </a:solidFill>
              </a:rPr>
              <a:t>Area :</a:t>
            </a:r>
            <a:r>
              <a:rPr lang="en-US" sz="2800" dirty="0" smtClean="0">
                <a:solidFill>
                  <a:srgbClr val="002060"/>
                </a:solidFill>
              </a:rPr>
              <a:t> The magnitude or the measure of the plane region  is called its area .</a:t>
            </a:r>
          </a:p>
          <a:p>
            <a:pPr lvl="0">
              <a:buFont typeface="Arial" pitchFamily="34" charset="0"/>
              <a:buChar char="•"/>
            </a:pPr>
            <a:r>
              <a:rPr lang="en-US" sz="2800" b="1" dirty="0" smtClean="0">
                <a:solidFill>
                  <a:srgbClr val="002060"/>
                </a:solidFill>
              </a:rPr>
              <a:t>Interior of Triangle : </a:t>
            </a:r>
            <a:r>
              <a:rPr lang="en-US" sz="2800" dirty="0" smtClean="0">
                <a:solidFill>
                  <a:srgbClr val="002060"/>
                </a:solidFill>
              </a:rPr>
              <a:t>The part of the plane    enclosed by a triangle is called the interior of  the triangle .</a:t>
            </a:r>
          </a:p>
          <a:p>
            <a:pPr lvl="0">
              <a:buFont typeface="Arial" pitchFamily="34" charset="0"/>
              <a:buChar char="•"/>
            </a:pPr>
            <a:r>
              <a:rPr lang="en-US" sz="2800" b="1" dirty="0" smtClean="0">
                <a:solidFill>
                  <a:srgbClr val="002060"/>
                </a:solidFill>
              </a:rPr>
              <a:t>Triangular region :</a:t>
            </a:r>
            <a:r>
              <a:rPr lang="en-US" sz="2800" dirty="0" smtClean="0">
                <a:solidFill>
                  <a:srgbClr val="002060"/>
                </a:solidFill>
              </a:rPr>
              <a:t> The union of triangle and its interior is called triangular region .</a:t>
            </a:r>
          </a:p>
          <a:p>
            <a:pPr lvl="0">
              <a:buFont typeface="Arial" pitchFamily="34" charset="0"/>
              <a:buChar char="•"/>
            </a:pPr>
            <a:r>
              <a:rPr lang="en-US" sz="2800" b="1" dirty="0" smtClean="0">
                <a:solidFill>
                  <a:srgbClr val="002060"/>
                </a:solidFill>
              </a:rPr>
              <a:t>Polygonal region : </a:t>
            </a:r>
            <a:r>
              <a:rPr lang="en-US" sz="2800" dirty="0" smtClean="0">
                <a:solidFill>
                  <a:srgbClr val="002060"/>
                </a:solidFill>
              </a:rPr>
              <a:t>union of polygonal  and its interior is called polygonal region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381000"/>
            <a:ext cx="3395801" cy="769441"/>
          </a:xfrm>
          <a:prstGeom prst="rect">
            <a:avLst/>
          </a:prstGeom>
          <a:noFill/>
        </p:spPr>
        <p:txBody>
          <a:bodyPr wrap="none" rtlCol="0">
            <a:spAutoFit/>
          </a:bodyPr>
          <a:lstStyle/>
          <a:p>
            <a:r>
              <a:rPr lang="en-US" sz="4400" dirty="0" smtClean="0">
                <a:solidFill>
                  <a:srgbClr val="FF0000"/>
                </a:solidFill>
              </a:rPr>
              <a:t>Area Axioms </a:t>
            </a:r>
            <a:endParaRPr lang="en-US" sz="4400" dirty="0">
              <a:solidFill>
                <a:srgbClr val="FF0000"/>
              </a:solidFill>
            </a:endParaRPr>
          </a:p>
        </p:txBody>
      </p:sp>
      <p:sp>
        <p:nvSpPr>
          <p:cNvPr id="3" name="TextBox 2"/>
          <p:cNvSpPr txBox="1"/>
          <p:nvPr/>
        </p:nvSpPr>
        <p:spPr>
          <a:xfrm>
            <a:off x="609600" y="990600"/>
            <a:ext cx="7924800" cy="6093976"/>
          </a:xfrm>
          <a:prstGeom prst="rect">
            <a:avLst/>
          </a:prstGeom>
          <a:noFill/>
        </p:spPr>
        <p:txBody>
          <a:bodyPr wrap="square" rtlCol="0">
            <a:spAutoFit/>
          </a:bodyPr>
          <a:lstStyle/>
          <a:p>
            <a:pPr marL="342900" lvl="0" indent="-342900">
              <a:buFont typeface="+mj-lt"/>
              <a:buAutoNum type="arabicPeriod"/>
            </a:pPr>
            <a:r>
              <a:rPr lang="en-US" sz="2600" dirty="0" smtClean="0">
                <a:solidFill>
                  <a:srgbClr val="002060"/>
                </a:solidFill>
              </a:rPr>
              <a:t>Every polygonal region R has an area , measured in square units and denoted by </a:t>
            </a:r>
            <a:r>
              <a:rPr lang="en-US" sz="2600" dirty="0" err="1" smtClean="0">
                <a:solidFill>
                  <a:srgbClr val="002060"/>
                </a:solidFill>
              </a:rPr>
              <a:t>ar</a:t>
            </a:r>
            <a:r>
              <a:rPr lang="en-US" sz="2600" dirty="0" smtClean="0">
                <a:solidFill>
                  <a:srgbClr val="002060"/>
                </a:solidFill>
              </a:rPr>
              <a:t>( R ) </a:t>
            </a:r>
          </a:p>
          <a:p>
            <a:pPr marL="342900" indent="-342900">
              <a:buFont typeface="+mj-lt"/>
              <a:buAutoNum type="arabicPeriod"/>
            </a:pPr>
            <a:r>
              <a:rPr lang="en-US" sz="2600" b="1" dirty="0" err="1" smtClean="0">
                <a:solidFill>
                  <a:srgbClr val="7030A0"/>
                </a:solidFill>
              </a:rPr>
              <a:t>Conguent</a:t>
            </a:r>
            <a:r>
              <a:rPr lang="en-US" sz="2600" b="1" dirty="0" smtClean="0">
                <a:solidFill>
                  <a:srgbClr val="7030A0"/>
                </a:solidFill>
              </a:rPr>
              <a:t> area axiom: </a:t>
            </a:r>
            <a:r>
              <a:rPr lang="en-US" sz="2600" dirty="0" smtClean="0">
                <a:solidFill>
                  <a:srgbClr val="002060"/>
                </a:solidFill>
              </a:rPr>
              <a:t>R</a:t>
            </a:r>
            <a:r>
              <a:rPr lang="en-US" sz="2600" baseline="-25000" dirty="0" smtClean="0">
                <a:solidFill>
                  <a:srgbClr val="002060"/>
                </a:solidFill>
              </a:rPr>
              <a:t>1</a:t>
            </a:r>
            <a:r>
              <a:rPr lang="en-US" sz="2600" dirty="0" smtClean="0">
                <a:solidFill>
                  <a:srgbClr val="002060"/>
                </a:solidFill>
              </a:rPr>
              <a:t> and R</a:t>
            </a:r>
            <a:r>
              <a:rPr lang="en-US" sz="2600" baseline="-25000" dirty="0" smtClean="0">
                <a:solidFill>
                  <a:srgbClr val="002060"/>
                </a:solidFill>
              </a:rPr>
              <a:t>2</a:t>
            </a:r>
            <a:r>
              <a:rPr lang="en-US" sz="2600" dirty="0" smtClean="0">
                <a:solidFill>
                  <a:srgbClr val="002060"/>
                </a:solidFill>
              </a:rPr>
              <a:t> be two regions such that R</a:t>
            </a:r>
            <a:r>
              <a:rPr lang="en-US" sz="2600" baseline="-25000" dirty="0" smtClean="0">
                <a:solidFill>
                  <a:srgbClr val="002060"/>
                </a:solidFill>
              </a:rPr>
              <a:t>1</a:t>
            </a:r>
            <a:r>
              <a:rPr lang="en-US" sz="2600" dirty="0" smtClean="0">
                <a:solidFill>
                  <a:srgbClr val="002060"/>
                </a:solidFill>
              </a:rPr>
              <a:t>   </a:t>
            </a:r>
            <a:r>
              <a:rPr lang="en-US" sz="2600" dirty="0" smtClean="0">
                <a:solidFill>
                  <a:srgbClr val="002060"/>
                </a:solidFill>
                <a:latin typeface="Calibri"/>
                <a:cs typeface="Calibri"/>
              </a:rPr>
              <a:t>≡</a:t>
            </a:r>
            <a:r>
              <a:rPr lang="en-US" sz="2600" dirty="0" smtClean="0">
                <a:solidFill>
                  <a:srgbClr val="002060"/>
                </a:solidFill>
              </a:rPr>
              <a:t> R</a:t>
            </a:r>
            <a:r>
              <a:rPr lang="en-US" sz="2600" baseline="-25000" dirty="0" smtClean="0">
                <a:solidFill>
                  <a:srgbClr val="002060"/>
                </a:solidFill>
              </a:rPr>
              <a:t>2</a:t>
            </a:r>
            <a:r>
              <a:rPr lang="en-US" sz="2600" dirty="0" smtClean="0">
                <a:solidFill>
                  <a:srgbClr val="002060"/>
                </a:solidFill>
              </a:rPr>
              <a:t> then </a:t>
            </a:r>
            <a:r>
              <a:rPr lang="en-US" sz="2600" dirty="0" err="1" smtClean="0">
                <a:solidFill>
                  <a:srgbClr val="002060"/>
                </a:solidFill>
              </a:rPr>
              <a:t>ar</a:t>
            </a:r>
            <a:r>
              <a:rPr lang="en-US" sz="2600" dirty="0" smtClean="0">
                <a:solidFill>
                  <a:srgbClr val="002060"/>
                </a:solidFill>
              </a:rPr>
              <a:t>( R</a:t>
            </a:r>
            <a:r>
              <a:rPr lang="en-US" sz="2600" baseline="-25000" dirty="0" smtClean="0">
                <a:solidFill>
                  <a:srgbClr val="002060"/>
                </a:solidFill>
              </a:rPr>
              <a:t>1</a:t>
            </a:r>
            <a:r>
              <a:rPr lang="en-US" sz="2600" dirty="0" smtClean="0">
                <a:solidFill>
                  <a:srgbClr val="002060"/>
                </a:solidFill>
              </a:rPr>
              <a:t> ) = </a:t>
            </a:r>
            <a:r>
              <a:rPr lang="en-US" sz="2600" dirty="0" err="1" smtClean="0">
                <a:solidFill>
                  <a:srgbClr val="002060"/>
                </a:solidFill>
              </a:rPr>
              <a:t>ar</a:t>
            </a:r>
            <a:r>
              <a:rPr lang="en-US" sz="2600" dirty="0" smtClean="0">
                <a:solidFill>
                  <a:srgbClr val="002060"/>
                </a:solidFill>
              </a:rPr>
              <a:t>( R</a:t>
            </a:r>
            <a:r>
              <a:rPr lang="en-US" sz="2600" baseline="-25000" dirty="0" smtClean="0">
                <a:solidFill>
                  <a:srgbClr val="002060"/>
                </a:solidFill>
              </a:rPr>
              <a:t>2</a:t>
            </a:r>
            <a:r>
              <a:rPr lang="en-US" sz="2600" dirty="0" smtClean="0">
                <a:solidFill>
                  <a:srgbClr val="002060"/>
                </a:solidFill>
              </a:rPr>
              <a:t> ) </a:t>
            </a:r>
          </a:p>
          <a:p>
            <a:pPr marL="342900" lvl="0" indent="-342900">
              <a:buFont typeface="+mj-lt"/>
              <a:buAutoNum type="arabicPeriod"/>
            </a:pPr>
            <a:r>
              <a:rPr lang="en-US" sz="2600" b="1" dirty="0" smtClean="0">
                <a:solidFill>
                  <a:srgbClr val="7030A0"/>
                </a:solidFill>
              </a:rPr>
              <a:t>Area monotone Axiom : </a:t>
            </a:r>
            <a:r>
              <a:rPr lang="en-US" sz="2600" dirty="0" smtClean="0">
                <a:solidFill>
                  <a:srgbClr val="002060"/>
                </a:solidFill>
              </a:rPr>
              <a:t>If R</a:t>
            </a:r>
            <a:r>
              <a:rPr lang="en-US" sz="2600" baseline="-25000" dirty="0" smtClean="0">
                <a:solidFill>
                  <a:srgbClr val="002060"/>
                </a:solidFill>
              </a:rPr>
              <a:t>1</a:t>
            </a:r>
            <a:r>
              <a:rPr lang="en-US" sz="2600" dirty="0" smtClean="0">
                <a:solidFill>
                  <a:srgbClr val="002060"/>
                </a:solidFill>
              </a:rPr>
              <a:t> and R</a:t>
            </a:r>
            <a:r>
              <a:rPr lang="en-US" sz="2600" baseline="-25000" dirty="0" smtClean="0">
                <a:solidFill>
                  <a:srgbClr val="002060"/>
                </a:solidFill>
              </a:rPr>
              <a:t>2</a:t>
            </a:r>
            <a:r>
              <a:rPr lang="en-US" sz="2600" dirty="0" smtClean="0">
                <a:solidFill>
                  <a:srgbClr val="002060"/>
                </a:solidFill>
              </a:rPr>
              <a:t> be two         regions such that R</a:t>
            </a:r>
            <a:r>
              <a:rPr lang="en-US" sz="2600" baseline="-25000" dirty="0" smtClean="0">
                <a:solidFill>
                  <a:srgbClr val="002060"/>
                </a:solidFill>
              </a:rPr>
              <a:t>1</a:t>
            </a:r>
            <a:r>
              <a:rPr lang="en-US" sz="2600" dirty="0" smtClean="0">
                <a:solidFill>
                  <a:srgbClr val="002060"/>
                </a:solidFill>
              </a:rPr>
              <a:t> C   R</a:t>
            </a:r>
            <a:r>
              <a:rPr lang="en-US" sz="2600" baseline="-25000" dirty="0" smtClean="0">
                <a:solidFill>
                  <a:srgbClr val="002060"/>
                </a:solidFill>
              </a:rPr>
              <a:t>2</a:t>
            </a:r>
            <a:r>
              <a:rPr lang="en-US" sz="2600" dirty="0" smtClean="0">
                <a:solidFill>
                  <a:srgbClr val="002060"/>
                </a:solidFill>
              </a:rPr>
              <a:t> </a:t>
            </a:r>
          </a:p>
          <a:p>
            <a:pPr marL="342900" lvl="0" indent="-342900"/>
            <a:r>
              <a:rPr lang="en-US" sz="2600" dirty="0" smtClean="0">
                <a:solidFill>
                  <a:srgbClr val="002060"/>
                </a:solidFill>
              </a:rPr>
              <a:t>     then </a:t>
            </a:r>
            <a:r>
              <a:rPr lang="en-US" sz="2600" dirty="0" err="1" smtClean="0">
                <a:solidFill>
                  <a:srgbClr val="002060"/>
                </a:solidFill>
              </a:rPr>
              <a:t>ar</a:t>
            </a:r>
            <a:r>
              <a:rPr lang="en-US" sz="2600" dirty="0" smtClean="0">
                <a:solidFill>
                  <a:srgbClr val="002060"/>
                </a:solidFill>
              </a:rPr>
              <a:t> ( R</a:t>
            </a:r>
            <a:r>
              <a:rPr lang="en-US" sz="2600" baseline="-25000" dirty="0" smtClean="0">
                <a:solidFill>
                  <a:srgbClr val="002060"/>
                </a:solidFill>
              </a:rPr>
              <a:t>1</a:t>
            </a:r>
            <a:r>
              <a:rPr lang="en-US" sz="2600" dirty="0" smtClean="0">
                <a:solidFill>
                  <a:srgbClr val="002060"/>
                </a:solidFill>
              </a:rPr>
              <a:t> )  </a:t>
            </a:r>
            <a:r>
              <a:rPr lang="en-US" sz="2600" dirty="0" smtClean="0">
                <a:solidFill>
                  <a:srgbClr val="002060"/>
                </a:solidFill>
                <a:latin typeface="Calibri"/>
                <a:cs typeface="Calibri"/>
              </a:rPr>
              <a:t>≤</a:t>
            </a:r>
            <a:r>
              <a:rPr lang="en-US" sz="2600" dirty="0" smtClean="0">
                <a:solidFill>
                  <a:srgbClr val="002060"/>
                </a:solidFill>
              </a:rPr>
              <a:t>   </a:t>
            </a:r>
            <a:r>
              <a:rPr lang="en-US" sz="2600" dirty="0" err="1" smtClean="0">
                <a:solidFill>
                  <a:srgbClr val="002060"/>
                </a:solidFill>
              </a:rPr>
              <a:t>ar</a:t>
            </a:r>
            <a:r>
              <a:rPr lang="en-US" sz="2600" dirty="0" smtClean="0">
                <a:solidFill>
                  <a:srgbClr val="002060"/>
                </a:solidFill>
              </a:rPr>
              <a:t> ( R</a:t>
            </a:r>
            <a:r>
              <a:rPr lang="en-US" sz="2600" baseline="-25000" dirty="0" smtClean="0">
                <a:solidFill>
                  <a:srgbClr val="002060"/>
                </a:solidFill>
              </a:rPr>
              <a:t>2</a:t>
            </a:r>
            <a:r>
              <a:rPr lang="en-US" sz="2600" dirty="0" smtClean="0">
                <a:solidFill>
                  <a:srgbClr val="002060"/>
                </a:solidFill>
              </a:rPr>
              <a:t> )</a:t>
            </a:r>
          </a:p>
          <a:p>
            <a:pPr marL="342900" indent="-342900"/>
            <a:r>
              <a:rPr lang="en-US" sz="2600" dirty="0" smtClean="0">
                <a:solidFill>
                  <a:srgbClr val="002060"/>
                </a:solidFill>
              </a:rPr>
              <a:t>4. </a:t>
            </a:r>
            <a:r>
              <a:rPr lang="en-US" sz="2600" b="1" dirty="0" smtClean="0">
                <a:solidFill>
                  <a:srgbClr val="7030A0"/>
                </a:solidFill>
              </a:rPr>
              <a:t>Area addition Axiom :</a:t>
            </a:r>
            <a:r>
              <a:rPr lang="en-US" sz="2600" dirty="0" smtClean="0">
                <a:solidFill>
                  <a:srgbClr val="002060"/>
                </a:solidFill>
              </a:rPr>
              <a:t>If R</a:t>
            </a:r>
            <a:r>
              <a:rPr lang="en-US" sz="2600" baseline="-25000" dirty="0" smtClean="0">
                <a:solidFill>
                  <a:srgbClr val="002060"/>
                </a:solidFill>
              </a:rPr>
              <a:t>1</a:t>
            </a:r>
            <a:r>
              <a:rPr lang="en-US" sz="2600" dirty="0" smtClean="0">
                <a:solidFill>
                  <a:srgbClr val="002060"/>
                </a:solidFill>
              </a:rPr>
              <a:t> and R</a:t>
            </a:r>
            <a:r>
              <a:rPr lang="en-US" sz="2600" baseline="-25000" dirty="0" smtClean="0">
                <a:solidFill>
                  <a:srgbClr val="002060"/>
                </a:solidFill>
              </a:rPr>
              <a:t>2</a:t>
            </a:r>
            <a:r>
              <a:rPr lang="en-US" sz="2600" dirty="0" smtClean="0">
                <a:solidFill>
                  <a:srgbClr val="002060"/>
                </a:solidFill>
              </a:rPr>
              <a:t> are two polygonal regions ,whose intersection is a finite number of points and line segments and R = R</a:t>
            </a:r>
            <a:r>
              <a:rPr lang="en-US" sz="2600" baseline="-25000" dirty="0" smtClean="0">
                <a:solidFill>
                  <a:srgbClr val="002060"/>
                </a:solidFill>
              </a:rPr>
              <a:t>1</a:t>
            </a:r>
            <a:r>
              <a:rPr lang="en-US" sz="2600" dirty="0" smtClean="0">
                <a:solidFill>
                  <a:srgbClr val="002060"/>
                </a:solidFill>
              </a:rPr>
              <a:t>  R</a:t>
            </a:r>
            <a:r>
              <a:rPr lang="en-US" sz="2600" baseline="-25000" dirty="0" smtClean="0">
                <a:solidFill>
                  <a:srgbClr val="002060"/>
                </a:solidFill>
              </a:rPr>
              <a:t> 2</a:t>
            </a:r>
            <a:r>
              <a:rPr lang="en-US" sz="2600" dirty="0" smtClean="0">
                <a:solidFill>
                  <a:srgbClr val="002060"/>
                </a:solidFill>
              </a:rPr>
              <a:t>  </a:t>
            </a:r>
          </a:p>
          <a:p>
            <a:pPr marL="342900" indent="-342900"/>
            <a:r>
              <a:rPr lang="en-US" sz="2600" dirty="0" smtClean="0">
                <a:solidFill>
                  <a:srgbClr val="002060"/>
                </a:solidFill>
              </a:rPr>
              <a:t>     then </a:t>
            </a:r>
            <a:r>
              <a:rPr lang="en-US" sz="2600" dirty="0" err="1" smtClean="0">
                <a:solidFill>
                  <a:srgbClr val="002060"/>
                </a:solidFill>
              </a:rPr>
              <a:t>ar</a:t>
            </a:r>
            <a:r>
              <a:rPr lang="en-US" sz="2600" dirty="0" smtClean="0">
                <a:solidFill>
                  <a:srgbClr val="002060"/>
                </a:solidFill>
              </a:rPr>
              <a:t> ( R ) = </a:t>
            </a:r>
            <a:r>
              <a:rPr lang="en-US" sz="2600" dirty="0" err="1" smtClean="0">
                <a:solidFill>
                  <a:srgbClr val="002060"/>
                </a:solidFill>
              </a:rPr>
              <a:t>ar</a:t>
            </a:r>
            <a:r>
              <a:rPr lang="en-US" sz="2600" dirty="0" smtClean="0">
                <a:solidFill>
                  <a:srgbClr val="002060"/>
                </a:solidFill>
              </a:rPr>
              <a:t> (R</a:t>
            </a:r>
            <a:r>
              <a:rPr lang="en-US" sz="2600" baseline="-25000" dirty="0" smtClean="0">
                <a:solidFill>
                  <a:srgbClr val="002060"/>
                </a:solidFill>
              </a:rPr>
              <a:t>1</a:t>
            </a:r>
            <a:r>
              <a:rPr lang="en-US" sz="2600" dirty="0" smtClean="0">
                <a:solidFill>
                  <a:srgbClr val="002060"/>
                </a:solidFill>
              </a:rPr>
              <a:t> ) + </a:t>
            </a:r>
            <a:r>
              <a:rPr lang="en-US" sz="2600" dirty="0" err="1" smtClean="0">
                <a:solidFill>
                  <a:srgbClr val="002060"/>
                </a:solidFill>
              </a:rPr>
              <a:t>ar</a:t>
            </a:r>
            <a:r>
              <a:rPr lang="en-US" sz="2600" dirty="0" smtClean="0">
                <a:solidFill>
                  <a:srgbClr val="002060"/>
                </a:solidFill>
              </a:rPr>
              <a:t> ( R</a:t>
            </a:r>
            <a:r>
              <a:rPr lang="en-US" sz="2600" baseline="-25000" dirty="0" smtClean="0">
                <a:solidFill>
                  <a:srgbClr val="002060"/>
                </a:solidFill>
              </a:rPr>
              <a:t>2</a:t>
            </a:r>
            <a:r>
              <a:rPr lang="en-US" sz="2600" dirty="0" smtClean="0">
                <a:solidFill>
                  <a:srgbClr val="002060"/>
                </a:solidFill>
              </a:rPr>
              <a:t> ) </a:t>
            </a:r>
          </a:p>
          <a:p>
            <a:pPr marL="342900" indent="-342900"/>
            <a:r>
              <a:rPr lang="en-US" sz="2600" dirty="0" smtClean="0">
                <a:solidFill>
                  <a:srgbClr val="002060"/>
                </a:solidFill>
              </a:rPr>
              <a:t>5. </a:t>
            </a:r>
            <a:r>
              <a:rPr lang="en-US" sz="2600" b="1" dirty="0" smtClean="0">
                <a:solidFill>
                  <a:srgbClr val="7030A0"/>
                </a:solidFill>
              </a:rPr>
              <a:t>Rectangular area Axiom:</a:t>
            </a:r>
          </a:p>
          <a:p>
            <a:pPr marL="342900" indent="-342900"/>
            <a:r>
              <a:rPr lang="en-US" sz="2600" dirty="0" smtClean="0">
                <a:solidFill>
                  <a:srgbClr val="002060"/>
                </a:solidFill>
              </a:rPr>
              <a:t>     If AB = a unit </a:t>
            </a:r>
            <a:r>
              <a:rPr lang="en-US" sz="2600" dirty="0" err="1" smtClean="0">
                <a:solidFill>
                  <a:srgbClr val="002060"/>
                </a:solidFill>
              </a:rPr>
              <a:t>andAD</a:t>
            </a:r>
            <a:r>
              <a:rPr lang="en-US" sz="2600" dirty="0" smtClean="0">
                <a:solidFill>
                  <a:srgbClr val="002060"/>
                </a:solidFill>
              </a:rPr>
              <a:t> = b unit , </a:t>
            </a:r>
          </a:p>
          <a:p>
            <a:pPr marL="342900" lvl="0" indent="-342900"/>
            <a:r>
              <a:rPr lang="en-US" sz="2600" dirty="0" smtClean="0">
                <a:solidFill>
                  <a:srgbClr val="002060"/>
                </a:solidFill>
              </a:rPr>
              <a:t>     then </a:t>
            </a:r>
            <a:r>
              <a:rPr lang="en-US" sz="2600" dirty="0" err="1" smtClean="0">
                <a:solidFill>
                  <a:srgbClr val="002060"/>
                </a:solidFill>
              </a:rPr>
              <a:t>ar</a:t>
            </a:r>
            <a:r>
              <a:rPr lang="en-US" sz="2600" dirty="0" smtClean="0">
                <a:solidFill>
                  <a:srgbClr val="002060"/>
                </a:solidFill>
              </a:rPr>
              <a:t> ( </a:t>
            </a:r>
            <a:r>
              <a:rPr lang="en-US" sz="2600" dirty="0" err="1" smtClean="0">
                <a:solidFill>
                  <a:srgbClr val="002060"/>
                </a:solidFill>
              </a:rPr>
              <a:t>Rectanular</a:t>
            </a:r>
            <a:r>
              <a:rPr lang="en-US" sz="2600" dirty="0" smtClean="0">
                <a:solidFill>
                  <a:srgbClr val="002060"/>
                </a:solidFill>
              </a:rPr>
              <a:t> Region ABCD ) =</a:t>
            </a:r>
            <a:r>
              <a:rPr lang="en-US" sz="2600" dirty="0" err="1" smtClean="0">
                <a:solidFill>
                  <a:srgbClr val="002060"/>
                </a:solidFill>
              </a:rPr>
              <a:t>ab</a:t>
            </a:r>
            <a:r>
              <a:rPr lang="en-US" sz="2600" dirty="0" smtClean="0">
                <a:solidFill>
                  <a:srgbClr val="002060"/>
                </a:solidFill>
              </a:rPr>
              <a:t> sq. unit</a:t>
            </a:r>
          </a:p>
          <a:p>
            <a:pPr marL="342900" indent="-342900">
              <a:buFont typeface="+mj-lt"/>
              <a:buAutoNum type="arabicPeriod"/>
            </a:pPr>
            <a:endParaRPr lang="en-US" sz="26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819912"/>
          </a:xfrm>
        </p:spPr>
        <p:txBody>
          <a:bodyPr/>
          <a:lstStyle/>
          <a:p>
            <a:r>
              <a:rPr lang="en-US" dirty="0" smtClean="0"/>
              <a:t>KEYPOINTS</a:t>
            </a:r>
            <a:endParaRPr lang="en-US" dirty="0"/>
          </a:p>
        </p:txBody>
      </p:sp>
      <p:sp>
        <p:nvSpPr>
          <p:cNvPr id="48129" name="Rectangle 1"/>
          <p:cNvSpPr>
            <a:spLocks noChangeArrowheads="1"/>
          </p:cNvSpPr>
          <p:nvPr/>
        </p:nvSpPr>
        <p:spPr bwMode="auto">
          <a:xfrm>
            <a:off x="0" y="1524000"/>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ea typeface="Calibri" pitchFamily="34" charset="0"/>
                <a:cs typeface="Times New Roman" pitchFamily="18" charset="0"/>
              </a:rPr>
              <a:t>1. </a:t>
            </a:r>
            <a:r>
              <a:rPr kumimoji="0" lang="en-US" sz="2400" b="1" i="0" u="none" strike="noStrike" cap="none" normalizeH="0" baseline="0" dirty="0" smtClean="0">
                <a:ln>
                  <a:noFill/>
                </a:ln>
                <a:solidFill>
                  <a:schemeClr val="tx2">
                    <a:lumMod val="50000"/>
                  </a:schemeClr>
                </a:solidFill>
                <a:effectLst/>
                <a:ea typeface="Calibri" pitchFamily="34" charset="0"/>
                <a:cs typeface="Times New Roman" pitchFamily="18" charset="0"/>
              </a:rPr>
              <a:t>Area of a figure is a number (in some unit) associated with the part of the plane enclosed by that figure. </a:t>
            </a:r>
            <a:endParaRPr kumimoji="0" lang="en-US" sz="2400" b="1" i="0" u="none" strike="noStrike" cap="none" normalizeH="0" baseline="0" dirty="0" smtClean="0">
              <a:ln>
                <a:noFill/>
              </a:ln>
              <a:solidFill>
                <a:schemeClr val="tx2">
                  <a:lumMod val="50000"/>
                </a:schemeClr>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lumMod val="50000"/>
                  </a:schemeClr>
                </a:solidFill>
                <a:effectLst/>
                <a:ea typeface="Calibri" pitchFamily="34" charset="0"/>
                <a:cs typeface="Times New Roman" pitchFamily="18" charset="0"/>
              </a:rPr>
              <a:t>2. Two congruent figures have equal areas but the converse need not be true. </a:t>
            </a:r>
            <a:endParaRPr kumimoji="0" lang="en-US" sz="2400" b="1" i="0" u="none" strike="noStrike" cap="none" normalizeH="0" baseline="0" dirty="0" smtClean="0">
              <a:ln>
                <a:noFill/>
              </a:ln>
              <a:solidFill>
                <a:schemeClr val="tx2">
                  <a:lumMod val="50000"/>
                </a:schemeClr>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lumMod val="50000"/>
                  </a:schemeClr>
                </a:solidFill>
                <a:effectLst/>
                <a:ea typeface="Calibri" pitchFamily="34" charset="0"/>
                <a:cs typeface="Times New Roman" pitchFamily="18" charset="0"/>
              </a:rPr>
              <a:t>3. If a planar region formed by a figure T is made up of two non-overlapping planar regions formed by figures P and Q, then </a:t>
            </a:r>
            <a:r>
              <a:rPr kumimoji="0" lang="en-US" sz="2400" b="1" i="0" u="none" strike="noStrike" cap="none" normalizeH="0" baseline="0" dirty="0" err="1" smtClean="0">
                <a:ln>
                  <a:noFill/>
                </a:ln>
                <a:solidFill>
                  <a:schemeClr val="tx2">
                    <a:lumMod val="50000"/>
                  </a:schemeClr>
                </a:solidFill>
                <a:effectLst/>
                <a:ea typeface="Calibri" pitchFamily="34" charset="0"/>
                <a:cs typeface="Times New Roman" pitchFamily="18" charset="0"/>
              </a:rPr>
              <a:t>ar</a:t>
            </a:r>
            <a:r>
              <a:rPr kumimoji="0" lang="en-US" sz="2400" b="1" i="0" u="none" strike="noStrike" cap="none" normalizeH="0" baseline="0" dirty="0" smtClean="0">
                <a:ln>
                  <a:noFill/>
                </a:ln>
                <a:solidFill>
                  <a:schemeClr val="tx2">
                    <a:lumMod val="50000"/>
                  </a:schemeClr>
                </a:solidFill>
                <a:effectLst/>
                <a:ea typeface="Calibri" pitchFamily="34" charset="0"/>
                <a:cs typeface="Times New Roman" pitchFamily="18" charset="0"/>
              </a:rPr>
              <a:t> (T) = </a:t>
            </a:r>
            <a:r>
              <a:rPr kumimoji="0" lang="en-US" sz="2400" b="1" i="0" u="none" strike="noStrike" cap="none" normalizeH="0" baseline="0" dirty="0" err="1" smtClean="0">
                <a:ln>
                  <a:noFill/>
                </a:ln>
                <a:solidFill>
                  <a:schemeClr val="tx2">
                    <a:lumMod val="50000"/>
                  </a:schemeClr>
                </a:solidFill>
                <a:effectLst/>
                <a:ea typeface="Calibri" pitchFamily="34" charset="0"/>
                <a:cs typeface="Times New Roman" pitchFamily="18" charset="0"/>
              </a:rPr>
              <a:t>ar</a:t>
            </a:r>
            <a:r>
              <a:rPr kumimoji="0" lang="en-US" sz="2400" b="1" i="0" u="none" strike="noStrike" cap="none" normalizeH="0" baseline="0" dirty="0" smtClean="0">
                <a:ln>
                  <a:noFill/>
                </a:ln>
                <a:solidFill>
                  <a:schemeClr val="tx2">
                    <a:lumMod val="50000"/>
                  </a:schemeClr>
                </a:solidFill>
                <a:effectLst/>
                <a:ea typeface="Calibri" pitchFamily="34" charset="0"/>
                <a:cs typeface="Times New Roman" pitchFamily="18" charset="0"/>
              </a:rPr>
              <a:t> (P) + </a:t>
            </a:r>
            <a:r>
              <a:rPr kumimoji="0" lang="en-US" sz="2400" b="1" i="0" u="none" strike="noStrike" cap="none" normalizeH="0" baseline="0" dirty="0" err="1" smtClean="0">
                <a:ln>
                  <a:noFill/>
                </a:ln>
                <a:solidFill>
                  <a:schemeClr val="tx2">
                    <a:lumMod val="50000"/>
                  </a:schemeClr>
                </a:solidFill>
                <a:effectLst/>
                <a:ea typeface="Calibri" pitchFamily="34" charset="0"/>
                <a:cs typeface="Times New Roman" pitchFamily="18" charset="0"/>
              </a:rPr>
              <a:t>ar</a:t>
            </a:r>
            <a:r>
              <a:rPr kumimoji="0" lang="en-US" sz="2400" b="1" i="0" u="none" strike="noStrike" cap="none" normalizeH="0" baseline="0" dirty="0" smtClean="0">
                <a:ln>
                  <a:noFill/>
                </a:ln>
                <a:solidFill>
                  <a:schemeClr val="tx2">
                    <a:lumMod val="50000"/>
                  </a:schemeClr>
                </a:solidFill>
                <a:effectLst/>
                <a:ea typeface="Calibri" pitchFamily="34" charset="0"/>
                <a:cs typeface="Times New Roman" pitchFamily="18" charset="0"/>
              </a:rPr>
              <a:t> (Q), where </a:t>
            </a:r>
            <a:r>
              <a:rPr kumimoji="0" lang="en-US" sz="2400" b="1" i="0" u="none" strike="noStrike" cap="none" normalizeH="0" baseline="0" dirty="0" err="1" smtClean="0">
                <a:ln>
                  <a:noFill/>
                </a:ln>
                <a:solidFill>
                  <a:schemeClr val="tx2">
                    <a:lumMod val="50000"/>
                  </a:schemeClr>
                </a:solidFill>
                <a:effectLst/>
                <a:ea typeface="Calibri" pitchFamily="34" charset="0"/>
                <a:cs typeface="Times New Roman" pitchFamily="18" charset="0"/>
              </a:rPr>
              <a:t>ar</a:t>
            </a:r>
            <a:r>
              <a:rPr kumimoji="0" lang="en-US" sz="2400" b="1" i="0" u="none" strike="noStrike" cap="none" normalizeH="0" baseline="0" dirty="0" smtClean="0">
                <a:ln>
                  <a:noFill/>
                </a:ln>
                <a:solidFill>
                  <a:schemeClr val="tx2">
                    <a:lumMod val="50000"/>
                  </a:schemeClr>
                </a:solidFill>
                <a:effectLst/>
                <a:ea typeface="Calibri" pitchFamily="34" charset="0"/>
                <a:cs typeface="Times New Roman" pitchFamily="18" charset="0"/>
              </a:rPr>
              <a:t> (X) denotes the area of figure.</a:t>
            </a:r>
            <a:endParaRPr kumimoji="0" lang="en-US" sz="2400" b="1" i="0" u="none" strike="noStrike" cap="none" normalizeH="0" baseline="0" dirty="0" smtClean="0">
              <a:ln>
                <a:noFill/>
              </a:ln>
              <a:solidFill>
                <a:schemeClr val="tx2">
                  <a:lumMod val="50000"/>
                </a:schemeClr>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lumMod val="50000"/>
                  </a:schemeClr>
                </a:solidFill>
                <a:effectLst/>
                <a:ea typeface="Calibri" pitchFamily="34" charset="0"/>
                <a:cs typeface="Times New Roman" pitchFamily="18" charset="0"/>
              </a:rPr>
              <a:t>4. Two figures are said to be on the same base and between the same parallels, if they have a common base (side) and the vertices, (or the vertex) opposite to the common base of each figure lie on a line parallel to the base.</a:t>
            </a:r>
            <a:endParaRPr kumimoji="0" lang="en-US" sz="2400" b="1" i="0" u="none" strike="noStrike" cap="none" normalizeH="0" baseline="0" dirty="0" smtClean="0">
              <a:ln>
                <a:noFill/>
              </a:ln>
              <a:solidFill>
                <a:schemeClr val="tx2">
                  <a:lumMod val="50000"/>
                </a:schemeClr>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lumMod val="50000"/>
                  </a:schemeClr>
                </a:solidFill>
                <a:effectLst/>
                <a:ea typeface="Calibri" pitchFamily="34" charset="0"/>
                <a:cs typeface="Times New Roman" pitchFamily="18" charset="0"/>
              </a:rPr>
              <a:t>5. Parallelograms on the same base (or equal bases) and between the same parallels are equal in area.</a:t>
            </a:r>
            <a:endParaRPr kumimoji="0" lang="en-US" sz="2400" b="1" i="0" u="none" strike="noStrike" cap="none" normalizeH="0" baseline="0" dirty="0" smtClean="0">
              <a:ln>
                <a:noFill/>
              </a:ln>
              <a:solidFill>
                <a:schemeClr val="tx2">
                  <a:lumMod val="50000"/>
                </a:schemeClr>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2">
                  <a:lumMod val="5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US" sz="2400" b="1" dirty="0" smtClean="0">
                <a:solidFill>
                  <a:schemeClr val="tx2">
                    <a:lumMod val="75000"/>
                  </a:schemeClr>
                </a:solidFill>
                <a:ea typeface="Calibri" pitchFamily="34" charset="0"/>
                <a:cs typeface="Times New Roman" pitchFamily="18" charset="0"/>
              </a:rPr>
              <a:t>6.</a:t>
            </a:r>
            <a:r>
              <a:rPr lang="en-US" sz="2400" b="1" dirty="0" smtClean="0">
                <a:solidFill>
                  <a:schemeClr val="tx2">
                    <a:lumMod val="75000"/>
                  </a:schemeClr>
                </a:solidFill>
                <a:latin typeface="Calibri" pitchFamily="34" charset="0"/>
                <a:ea typeface="Calibri" pitchFamily="34" charset="0"/>
                <a:cs typeface="Times New Roman" pitchFamily="18" charset="0"/>
              </a:rPr>
              <a:t> </a:t>
            </a:r>
            <a:r>
              <a:rPr lang="en-US" sz="2400" b="1" dirty="0" smtClean="0">
                <a:solidFill>
                  <a:schemeClr val="tx2">
                    <a:lumMod val="75000"/>
                  </a:schemeClr>
                </a:solidFill>
              </a:rPr>
              <a:t>Area of a parallelogram is the product of its base and the corresponding altitude.</a:t>
            </a:r>
          </a:p>
          <a:p>
            <a:r>
              <a:rPr lang="en-US" sz="2400" b="1" dirty="0" smtClean="0">
                <a:solidFill>
                  <a:schemeClr val="tx2">
                    <a:lumMod val="75000"/>
                  </a:schemeClr>
                </a:solidFill>
              </a:rPr>
              <a:t>7. Parallelograms on the same base (or equal bases) and having equal areas lie between the same parallels.</a:t>
            </a:r>
          </a:p>
          <a:p>
            <a:r>
              <a:rPr lang="en-US" sz="2400" b="1" dirty="0" smtClean="0">
                <a:solidFill>
                  <a:schemeClr val="tx2">
                    <a:lumMod val="75000"/>
                  </a:schemeClr>
                </a:solidFill>
              </a:rPr>
              <a:t>8. If a parallelogram and a triangle are on the same base and between the same parallels, then area of the triangle is half the area of the parallelogram.</a:t>
            </a:r>
          </a:p>
          <a:p>
            <a:r>
              <a:rPr lang="en-US" sz="2400" b="1" dirty="0" smtClean="0">
                <a:solidFill>
                  <a:schemeClr val="tx2">
                    <a:lumMod val="75000"/>
                  </a:schemeClr>
                </a:solidFill>
              </a:rPr>
              <a:t>9. Triangles on the same base (or equal bases) and between the same parallels are equal in area.</a:t>
            </a:r>
          </a:p>
          <a:p>
            <a:r>
              <a:rPr lang="en-US" sz="2400" b="1" dirty="0" smtClean="0">
                <a:solidFill>
                  <a:schemeClr val="tx2">
                    <a:lumMod val="75000"/>
                  </a:schemeClr>
                </a:solidFill>
              </a:rPr>
              <a:t>10. Area of a triangle is half the product of its base and the corresponding altitude.</a:t>
            </a:r>
          </a:p>
          <a:p>
            <a:r>
              <a:rPr lang="en-US" sz="2400" b="1" dirty="0" smtClean="0">
                <a:solidFill>
                  <a:schemeClr val="tx2">
                    <a:lumMod val="75000"/>
                  </a:schemeClr>
                </a:solidFill>
              </a:rPr>
              <a:t>11. Triangles on the same base (or equal bases) and having equal areas lie between the same parallels.</a:t>
            </a:r>
          </a:p>
          <a:p>
            <a:r>
              <a:rPr lang="en-US" sz="2400" b="1" dirty="0" smtClean="0">
                <a:solidFill>
                  <a:schemeClr val="tx2">
                    <a:lumMod val="75000"/>
                  </a:schemeClr>
                </a:solidFill>
              </a:rPr>
              <a:t>12. A median of a triangle divides it into two triangles of equal areas.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MAPPING</a:t>
            </a:r>
            <a:endParaRPr lang="en-US" dirty="0"/>
          </a:p>
        </p:txBody>
      </p:sp>
      <p:pic>
        <p:nvPicPr>
          <p:cNvPr id="4" name="Content Placeholder 3" descr="IMG-20200418-WA0046.jpg"/>
          <p:cNvPicPr>
            <a:picLocks noGrp="1" noChangeAspect="1"/>
          </p:cNvPicPr>
          <p:nvPr>
            <p:ph idx="1"/>
          </p:nvPr>
        </p:nvPicPr>
        <p:blipFill>
          <a:blip r:embed="rId2" cstate="print"/>
          <a:stretch>
            <a:fillRect/>
          </a:stretch>
        </p:blipFill>
        <p:spPr>
          <a:xfrm>
            <a:off x="381000" y="2133600"/>
            <a:ext cx="7848600" cy="4419600"/>
          </a:xfr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r>
              <a:rPr lang="en-IN" sz="4000" dirty="0" smtClean="0"/>
              <a:t>                     THANK YOU</a:t>
            </a:r>
            <a:endParaRPr lang="en-IN"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524000"/>
            <a:ext cx="9144000"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You may recall that the part of the plane enclosed by a simple closed figure is called a planar region corresponding to that figure. The magnitude or measure of this planar region is called its area. This magnitude or measure is always expressed with the help of a number (in some unit) such as 5 cm2 , 8 m2 , 3 hectares etc. So, we can say that area of a figure is a number (in some unit) associated with the part of the plane enclosed by the figure.</a:t>
            </a:r>
            <a:endParaRPr kumimoji="0" lang="en-US" sz="1400" b="1"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 We are also familiar with the concept of congruent figures from earlier classes and from Chapter 7. Two figures are called congruent, if they have the same shape and the same size. In other words, if two figures A and B are congruent (see Fig. 9.1) , then using a tracing paper you can superpose one figure over the other such that it will cover the other completely. So if two figures A and B are congruent, they must have equal areas. However, the converse of this statement is not true. In other words, two figures having equal areas need not be congruent. For example, in Fig. 9.2, rectangles ABCD and EFGH have equal areas (9 × 4 cm2 and 6 × 6 cm2 ) but clearly they are not congruent.</a:t>
            </a:r>
            <a:endParaRPr kumimoji="0" lang="en-US" sz="1400" b="1"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Picture 2" descr="Capture"/>
          <p:cNvPicPr>
            <a:picLocks noChangeAspect="1" noChangeArrowheads="1"/>
          </p:cNvPicPr>
          <p:nvPr/>
        </p:nvPicPr>
        <p:blipFill>
          <a:blip r:embed="rId2" cstate="print"/>
          <a:srcRect/>
          <a:stretch>
            <a:fillRect/>
          </a:stretch>
        </p:blipFill>
        <p:spPr bwMode="auto">
          <a:xfrm>
            <a:off x="2514600" y="5038725"/>
            <a:ext cx="4171950" cy="1819275"/>
          </a:xfrm>
          <a:prstGeom prst="rect">
            <a:avLst/>
          </a:prstGeom>
          <a:noFill/>
        </p:spPr>
      </p:pic>
      <p:sp>
        <p:nvSpPr>
          <p:cNvPr id="1027" name="Rectangle 3"/>
          <p:cNvSpPr>
            <a:spLocks noChangeArrowheads="1"/>
          </p:cNvSpPr>
          <p:nvPr/>
        </p:nvSpPr>
        <p:spPr bwMode="auto">
          <a:xfrm>
            <a:off x="1702144" y="436603"/>
            <a:ext cx="5739713" cy="110799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600" b="1" i="0" u="none" strike="noStrike" cap="none" normalizeH="0" baseline="0" dirty="0" smtClean="0">
                <a:ln>
                  <a:noFill/>
                </a:ln>
                <a:solidFill>
                  <a:srgbClr val="C0504D"/>
                </a:solidFill>
                <a:effectLst/>
                <a:latin typeface="Calibri" pitchFamily="34" charset="0"/>
                <a:ea typeface="Calibri" pitchFamily="34" charset="0"/>
                <a:cs typeface="Times New Roman" pitchFamily="18" charset="0"/>
              </a:rPr>
              <a:t>INTRODUCTION</a:t>
            </a:r>
            <a:endParaRPr kumimoji="0" lang="en-US" sz="6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 y="1395806"/>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For example, in Fig. 9.2, rectangles ABCD and EFGH have equal areas (9 × 4 cm2 and 6 × 6 cm2 ) but clearly they are not congruent.</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pic>
        <p:nvPicPr>
          <p:cNvPr id="63489" name="Picture 3" descr="Capture1"/>
          <p:cNvPicPr>
            <a:picLocks noChangeAspect="1" noChangeArrowheads="1"/>
          </p:cNvPicPr>
          <p:nvPr/>
        </p:nvPicPr>
        <p:blipFill>
          <a:blip r:embed="rId2" cstate="print"/>
          <a:srcRect/>
          <a:stretch>
            <a:fillRect/>
          </a:stretch>
        </p:blipFill>
        <p:spPr bwMode="auto">
          <a:xfrm>
            <a:off x="838200" y="3048000"/>
            <a:ext cx="7391400" cy="3552825"/>
          </a:xfrm>
          <a:prstGeom prst="rect">
            <a:avLst/>
          </a:prstGeom>
          <a:noFill/>
        </p:spPr>
      </p:pic>
      <p:sp>
        <p:nvSpPr>
          <p:cNvPr id="63491" name="Rectangle 3"/>
          <p:cNvSpPr>
            <a:spLocks noChangeArrowheads="1"/>
          </p:cNvSpPr>
          <p:nvPr/>
        </p:nvSpPr>
        <p:spPr bwMode="auto">
          <a:xfrm>
            <a:off x="0" y="2181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D:\Desktop\Capture2.JPG"/>
          <p:cNvPicPr>
            <a:picLocks noChangeAspect="1" noChangeArrowheads="1"/>
          </p:cNvPicPr>
          <p:nvPr/>
        </p:nvPicPr>
        <p:blipFill>
          <a:blip r:embed="rId2" cstate="print"/>
          <a:srcRect/>
          <a:stretch>
            <a:fillRect/>
          </a:stretch>
        </p:blipFill>
        <p:spPr bwMode="auto">
          <a:xfrm>
            <a:off x="457200" y="3352800"/>
            <a:ext cx="7772400" cy="3105150"/>
          </a:xfrm>
          <a:prstGeom prst="rect">
            <a:avLst/>
          </a:prstGeom>
          <a:noFill/>
        </p:spPr>
      </p:pic>
      <p:sp>
        <p:nvSpPr>
          <p:cNvPr id="3" name="Rectangle 2"/>
          <p:cNvSpPr/>
          <p:nvPr/>
        </p:nvSpPr>
        <p:spPr>
          <a:xfrm>
            <a:off x="0" y="914400"/>
            <a:ext cx="9144000" cy="1754326"/>
          </a:xfrm>
          <a:prstGeom prst="rect">
            <a:avLst/>
          </a:prstGeom>
        </p:spPr>
        <p:txBody>
          <a:bodyPr wrap="square">
            <a:spAutoFit/>
          </a:bodyPr>
          <a:lstStyle/>
          <a:p>
            <a:r>
              <a:rPr lang="en-IN" b="1" dirty="0" smtClean="0">
                <a:latin typeface="Arial Black" pitchFamily="34" charset="0"/>
              </a:rPr>
              <a:t>In Fig. 9.4(</a:t>
            </a:r>
            <a:r>
              <a:rPr lang="en-IN" b="1" dirty="0" err="1" smtClean="0">
                <a:latin typeface="Arial Black" pitchFamily="34" charset="0"/>
              </a:rPr>
              <a:t>i</a:t>
            </a:r>
            <a:r>
              <a:rPr lang="en-IN" b="1" dirty="0" smtClean="0">
                <a:latin typeface="Arial Black" pitchFamily="34" charset="0"/>
              </a:rPr>
              <a:t>), trapezium ABCD and parallelogram EFCD have a common side DC. We say that trapezium ABCD and parallelogram EFCD are on the same base DC. Similarly, in Fig. 9.4 (ii), parallelograms PQRS and MNRS are on the same base SR; in Fig. 9.4(iii), triangles ABC and DBC are on the same base BC and in Fig. 9.4(iv), parallelogram ABCD and triangle PDC are on the same base DC.</a:t>
            </a:r>
            <a:endParaRPr lang="en-IN" b="1" dirty="0">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descr="D:\Desktop\Capture3.JPG"/>
          <p:cNvPicPr>
            <a:picLocks noChangeAspect="1" noChangeArrowheads="1"/>
          </p:cNvPicPr>
          <p:nvPr/>
        </p:nvPicPr>
        <p:blipFill>
          <a:blip r:embed="rId2" cstate="print"/>
          <a:srcRect/>
          <a:stretch>
            <a:fillRect/>
          </a:stretch>
        </p:blipFill>
        <p:spPr bwMode="auto">
          <a:xfrm>
            <a:off x="1143000" y="4876800"/>
            <a:ext cx="6172200" cy="1981200"/>
          </a:xfrm>
          <a:prstGeom prst="rect">
            <a:avLst/>
          </a:prstGeom>
          <a:noFill/>
        </p:spPr>
      </p:pic>
      <p:sp>
        <p:nvSpPr>
          <p:cNvPr id="65539" name="Rectangle 3"/>
          <p:cNvSpPr>
            <a:spLocks noChangeArrowheads="1"/>
          </p:cNvSpPr>
          <p:nvPr/>
        </p:nvSpPr>
        <p:spPr bwMode="auto">
          <a:xfrm>
            <a:off x="0" y="990600"/>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In Fig. 9.5(</a:t>
            </a:r>
            <a:r>
              <a:rPr kumimoji="0" lang="en-US" sz="1600" b="1" i="0" u="none" strike="noStrike" cap="none" normalizeH="0" baseline="0" dirty="0" err="1" smtClean="0">
                <a:ln>
                  <a:noFill/>
                </a:ln>
                <a:solidFill>
                  <a:schemeClr val="tx1"/>
                </a:solidFill>
                <a:effectLst/>
                <a:latin typeface="Arial Black" pitchFamily="34" charset="0"/>
                <a:ea typeface="Calibri" pitchFamily="34" charset="0"/>
                <a:cs typeface="Times New Roman" pitchFamily="18" charset="0"/>
              </a:rPr>
              <a:t>i</a:t>
            </a:r>
            <a:r>
              <a:rPr kumimoji="0" lang="en-US" sz="1600" b="1"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 clearly trapezium ABCD and parallelogram EFCD are on the same base DC. In addition to the above, the vertices A and B (of trapezium ABCD) opposite to base DC and the vertices E and F (of parallelogram EFCD) opposite to base DC lie on a line AF parallel to DC. We say that trapezium ABCD and parallelogram EFCD are on the same base DC and between the same parallels AF and DC. Similarly, parallelograms PQRS and MNRS are on the same base SR and between the same parallels PN and SR [see Fig.9.5 (ii)] as vertices P and Q of PQRS and vertices M and N of MNRS lie on a line PN parallel to base </a:t>
            </a:r>
            <a:r>
              <a:rPr kumimoji="0" lang="en-US" sz="1600" b="1" i="0" u="none" strike="noStrike" cap="none" normalizeH="0" baseline="0" dirty="0" err="1" smtClean="0">
                <a:ln>
                  <a:noFill/>
                </a:ln>
                <a:solidFill>
                  <a:schemeClr val="tx1"/>
                </a:solidFill>
                <a:effectLst/>
                <a:latin typeface="Arial Black" pitchFamily="34" charset="0"/>
                <a:ea typeface="Calibri" pitchFamily="34" charset="0"/>
                <a:cs typeface="Times New Roman" pitchFamily="18" charset="0"/>
              </a:rPr>
              <a:t>SR.In</a:t>
            </a:r>
            <a:r>
              <a:rPr kumimoji="0" lang="en-US" sz="1600" b="1"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 the same way, triangles ABC and DBC lie on the same base BC and between the same parallels AD and BC [see Fig. 9.5 (iii)] and parallelogram ABCD and triangle PCD lie on the same base DC and between the same parallels AP and DC [see Fig. 9.5(iv)]. So, two figures are said to be on the same base and between the same parallels, if they have a common base (side) and the vertices (or the vertex) opposite to the common base of each figure lie on a line parallel to the base.</a:t>
            </a:r>
            <a:endParaRPr kumimoji="0" lang="en-US" sz="16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914400" y="381001"/>
            <a:ext cx="7620000" cy="1292662"/>
          </a:xfrm>
          <a:prstGeom prst="rect">
            <a:avLst/>
          </a:prstGeom>
          <a:noFill/>
        </p:spPr>
        <p:txBody>
          <a:bodyPr wrap="square" rtlCol="0">
            <a:spAutoFit/>
          </a:bodyPr>
          <a:lstStyle/>
          <a:p>
            <a:pPr algn="ctr"/>
            <a:r>
              <a:rPr lang="en-US" sz="4000" b="1" u="sng" dirty="0" smtClean="0"/>
              <a:t>THEOREM-</a:t>
            </a:r>
            <a:r>
              <a:rPr lang="en-US" sz="6000" b="1" u="sng" dirty="0" smtClean="0"/>
              <a:t>1</a:t>
            </a:r>
            <a:endParaRPr lang="en-US" sz="6000" b="1" u="sng" dirty="0"/>
          </a:p>
          <a:p>
            <a:endParaRPr lang="en-US" b="1" u="sng" dirty="0"/>
          </a:p>
        </p:txBody>
      </p:sp>
      <p:sp>
        <p:nvSpPr>
          <p:cNvPr id="16" name="TextBox 15"/>
          <p:cNvSpPr txBox="1"/>
          <p:nvPr/>
        </p:nvSpPr>
        <p:spPr>
          <a:xfrm>
            <a:off x="152400" y="1295400"/>
            <a:ext cx="8458200" cy="1077218"/>
          </a:xfrm>
          <a:prstGeom prst="rect">
            <a:avLst/>
          </a:prstGeom>
          <a:noFill/>
        </p:spPr>
        <p:txBody>
          <a:bodyPr wrap="square" rtlCol="0">
            <a:spAutoFit/>
          </a:bodyPr>
          <a:lstStyle/>
          <a:p>
            <a:r>
              <a:rPr lang="en-US" sz="3200" dirty="0"/>
              <a:t>Parallelograms  on the same base and between the same parallels are equal in area .</a:t>
            </a:r>
          </a:p>
        </p:txBody>
      </p:sp>
      <p:pic>
        <p:nvPicPr>
          <p:cNvPr id="19" name="Picture 18"/>
          <p:cNvPicPr/>
          <p:nvPr/>
        </p:nvPicPr>
        <p:blipFill>
          <a:blip r:embed="rId2" cstate="print"/>
          <a:srcRect/>
          <a:stretch>
            <a:fillRect/>
          </a:stretch>
        </p:blipFill>
        <p:spPr bwMode="auto">
          <a:xfrm>
            <a:off x="2133600" y="2667000"/>
            <a:ext cx="4871085" cy="2391410"/>
          </a:xfrm>
          <a:prstGeom prst="rect">
            <a:avLst/>
          </a:prstGeom>
          <a:ln w="88900" cap="sq" cmpd="thickThin">
            <a:solidFill>
              <a:srgbClr val="000000"/>
            </a:solidFill>
            <a:prstDash val="solid"/>
            <a:miter lim="800000"/>
          </a:ln>
          <a:effectLst>
            <a:innerShdw blurRad="76200">
              <a:srgbClr val="000000"/>
            </a:innerShdw>
          </a:effectLst>
        </p:spPr>
      </p:pic>
      <p:sp>
        <p:nvSpPr>
          <p:cNvPr id="20" name="TextBox 19"/>
          <p:cNvSpPr txBox="1"/>
          <p:nvPr/>
        </p:nvSpPr>
        <p:spPr>
          <a:xfrm>
            <a:off x="228600" y="5638800"/>
            <a:ext cx="8686800" cy="1231106"/>
          </a:xfrm>
          <a:prstGeom prst="rect">
            <a:avLst/>
          </a:prstGeom>
          <a:noFill/>
        </p:spPr>
        <p:txBody>
          <a:bodyPr wrap="square" rtlCol="0">
            <a:spAutoFit/>
          </a:bodyPr>
          <a:lstStyle/>
          <a:p>
            <a:r>
              <a:rPr lang="en-US" sz="2800" dirty="0"/>
              <a:t>Given : Two II </a:t>
            </a:r>
            <a:r>
              <a:rPr lang="en-US" sz="2800" dirty="0" err="1"/>
              <a:t>gms</a:t>
            </a:r>
            <a:r>
              <a:rPr lang="en-US" sz="2800" dirty="0"/>
              <a:t> ABCD and ABEF on the same base AB and between same </a:t>
            </a:r>
            <a:r>
              <a:rPr lang="en-US" sz="2800" dirty="0" smtClean="0"/>
              <a:t>parallels AB and FC</a:t>
            </a:r>
            <a:endParaRPr lang="en-US" sz="2800"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90600"/>
            <a:ext cx="8141021" cy="800219"/>
          </a:xfrm>
          <a:prstGeom prst="rect">
            <a:avLst/>
          </a:prstGeom>
          <a:noFill/>
        </p:spPr>
        <p:txBody>
          <a:bodyPr wrap="square" rtlCol="0">
            <a:spAutoFit/>
          </a:bodyPr>
          <a:lstStyle/>
          <a:p>
            <a:r>
              <a:rPr lang="en-US" sz="2800" b="1" dirty="0" smtClean="0"/>
              <a:t>To Prove </a:t>
            </a:r>
            <a:r>
              <a:rPr lang="en-US" sz="2800" dirty="0" smtClean="0"/>
              <a:t>: </a:t>
            </a:r>
            <a:r>
              <a:rPr lang="en-US" sz="2800" dirty="0" err="1" smtClean="0"/>
              <a:t>ar</a:t>
            </a:r>
            <a:r>
              <a:rPr lang="en-US" sz="2800" dirty="0" smtClean="0"/>
              <a:t> ( II gm ABCD ) = </a:t>
            </a:r>
            <a:r>
              <a:rPr lang="en-US" sz="2800" dirty="0" err="1" smtClean="0"/>
              <a:t>ar</a:t>
            </a:r>
            <a:r>
              <a:rPr lang="en-US" sz="2800" dirty="0" smtClean="0"/>
              <a:t> ( II gm ABEF )</a:t>
            </a:r>
          </a:p>
          <a:p>
            <a:endParaRPr lang="en-US" dirty="0"/>
          </a:p>
        </p:txBody>
      </p:sp>
      <p:sp>
        <p:nvSpPr>
          <p:cNvPr id="3" name="TextBox 2"/>
          <p:cNvSpPr txBox="1"/>
          <p:nvPr/>
        </p:nvSpPr>
        <p:spPr>
          <a:xfrm>
            <a:off x="533400" y="1447800"/>
            <a:ext cx="1676400" cy="800219"/>
          </a:xfrm>
          <a:prstGeom prst="rect">
            <a:avLst/>
          </a:prstGeom>
          <a:noFill/>
        </p:spPr>
        <p:txBody>
          <a:bodyPr wrap="square" rtlCol="0">
            <a:spAutoFit/>
          </a:bodyPr>
          <a:lstStyle/>
          <a:p>
            <a:r>
              <a:rPr lang="en-US" sz="2800" b="1" dirty="0" smtClean="0"/>
              <a:t>Proof :</a:t>
            </a:r>
          </a:p>
          <a:p>
            <a:endParaRPr lang="en-US" dirty="0"/>
          </a:p>
        </p:txBody>
      </p:sp>
      <p:sp>
        <p:nvSpPr>
          <p:cNvPr id="4" name="TextBox 3"/>
          <p:cNvSpPr txBox="1"/>
          <p:nvPr/>
        </p:nvSpPr>
        <p:spPr>
          <a:xfrm>
            <a:off x="1828800" y="1905000"/>
            <a:ext cx="3760709" cy="523220"/>
          </a:xfrm>
          <a:prstGeom prst="rect">
            <a:avLst/>
          </a:prstGeom>
          <a:noFill/>
        </p:spPr>
        <p:txBody>
          <a:bodyPr wrap="none" rtlCol="0">
            <a:spAutoFit/>
          </a:bodyPr>
          <a:lstStyle/>
          <a:p>
            <a:r>
              <a:rPr lang="en-US" dirty="0" smtClean="0"/>
              <a:t> </a:t>
            </a:r>
            <a:r>
              <a:rPr lang="en-US" sz="2800" dirty="0" smtClean="0"/>
              <a:t>In Δ ADF and Δ BCE   ,</a:t>
            </a:r>
            <a:endParaRPr lang="en-US" sz="2800" dirty="0"/>
          </a:p>
        </p:txBody>
      </p:sp>
      <p:sp>
        <p:nvSpPr>
          <p:cNvPr id="5" name="TextBox 4"/>
          <p:cNvSpPr txBox="1"/>
          <p:nvPr/>
        </p:nvSpPr>
        <p:spPr>
          <a:xfrm>
            <a:off x="1143000" y="2590800"/>
            <a:ext cx="7701248" cy="738664"/>
          </a:xfrm>
          <a:prstGeom prst="rect">
            <a:avLst/>
          </a:prstGeom>
          <a:noFill/>
        </p:spPr>
        <p:txBody>
          <a:bodyPr wrap="square" rtlCol="0">
            <a:spAutoFit/>
          </a:bodyPr>
          <a:lstStyle/>
          <a:p>
            <a:r>
              <a:rPr lang="en-US" sz="2400" dirty="0" smtClean="0"/>
              <a:t>AD = BC                      ( opposite sides of a parallelogram )</a:t>
            </a:r>
          </a:p>
          <a:p>
            <a:endParaRPr lang="en-US" dirty="0"/>
          </a:p>
        </p:txBody>
      </p:sp>
      <p:sp>
        <p:nvSpPr>
          <p:cNvPr id="6" name="TextBox 5"/>
          <p:cNvSpPr txBox="1"/>
          <p:nvPr/>
        </p:nvSpPr>
        <p:spPr>
          <a:xfrm>
            <a:off x="1066800" y="3200400"/>
            <a:ext cx="7835543" cy="461665"/>
          </a:xfrm>
          <a:prstGeom prst="rect">
            <a:avLst/>
          </a:prstGeom>
          <a:noFill/>
        </p:spPr>
        <p:txBody>
          <a:bodyPr wrap="none" rtlCol="0">
            <a:spAutoFit/>
          </a:bodyPr>
          <a:lstStyle/>
          <a:p>
            <a:r>
              <a:rPr lang="en-US" sz="2400" dirty="0" smtClean="0"/>
              <a:t>∠ ADF  =  ∠  BCE        ( Corresponding angles , AD II BC )</a:t>
            </a:r>
            <a:endParaRPr lang="en-US" sz="2400" dirty="0"/>
          </a:p>
        </p:txBody>
      </p:sp>
      <p:sp>
        <p:nvSpPr>
          <p:cNvPr id="7" name="TextBox 6"/>
          <p:cNvSpPr txBox="1"/>
          <p:nvPr/>
        </p:nvSpPr>
        <p:spPr>
          <a:xfrm>
            <a:off x="1143000" y="3810000"/>
            <a:ext cx="7742953" cy="738664"/>
          </a:xfrm>
          <a:prstGeom prst="rect">
            <a:avLst/>
          </a:prstGeom>
          <a:noFill/>
        </p:spPr>
        <p:txBody>
          <a:bodyPr wrap="none" rtlCol="0">
            <a:spAutoFit/>
          </a:bodyPr>
          <a:lstStyle/>
          <a:p>
            <a:r>
              <a:rPr lang="en-US" sz="2400" dirty="0" smtClean="0"/>
              <a:t>∠  AFD  =  ∠ BEC        ( Corresponding angles , AF II BE )</a:t>
            </a:r>
          </a:p>
          <a:p>
            <a:endParaRPr lang="en-US" dirty="0"/>
          </a:p>
        </p:txBody>
      </p:sp>
      <p:sp>
        <p:nvSpPr>
          <p:cNvPr id="8" name="TextBox 7"/>
          <p:cNvSpPr txBox="1"/>
          <p:nvPr/>
        </p:nvSpPr>
        <p:spPr>
          <a:xfrm>
            <a:off x="914400" y="4419600"/>
            <a:ext cx="7049366" cy="461665"/>
          </a:xfrm>
          <a:prstGeom prst="rect">
            <a:avLst/>
          </a:prstGeom>
          <a:noFill/>
        </p:spPr>
        <p:txBody>
          <a:bodyPr wrap="none" rtlCol="0">
            <a:spAutoFit/>
          </a:bodyPr>
          <a:lstStyle/>
          <a:p>
            <a:r>
              <a:rPr lang="en-US" sz="2400" dirty="0" smtClean="0"/>
              <a:t> So , Δ ADF  </a:t>
            </a:r>
            <a:r>
              <a:rPr lang="en-US" sz="2400" dirty="0" smtClean="0">
                <a:latin typeface="Calibri"/>
                <a:cs typeface="Calibri"/>
              </a:rPr>
              <a:t>≡</a:t>
            </a:r>
            <a:r>
              <a:rPr lang="en-US" sz="2400" dirty="0" smtClean="0"/>
              <a:t>  Δ BCE      ( A - A - S congruency rule )</a:t>
            </a:r>
            <a:endParaRPr lang="en-US" sz="2400" dirty="0"/>
          </a:p>
        </p:txBody>
      </p:sp>
      <p:sp>
        <p:nvSpPr>
          <p:cNvPr id="9" name="TextBox 8"/>
          <p:cNvSpPr txBox="1"/>
          <p:nvPr/>
        </p:nvSpPr>
        <p:spPr>
          <a:xfrm>
            <a:off x="685800" y="4800600"/>
            <a:ext cx="8110938" cy="800219"/>
          </a:xfrm>
          <a:prstGeom prst="rect">
            <a:avLst/>
          </a:prstGeom>
          <a:noFill/>
        </p:spPr>
        <p:txBody>
          <a:bodyPr wrap="none" rtlCol="0">
            <a:spAutoFit/>
          </a:bodyPr>
          <a:lstStyle/>
          <a:p>
            <a:r>
              <a:rPr lang="en-US" sz="2800" dirty="0" smtClean="0"/>
              <a:t>Then , </a:t>
            </a:r>
            <a:r>
              <a:rPr lang="en-US" sz="2800" dirty="0" err="1" smtClean="0"/>
              <a:t>ar</a:t>
            </a:r>
            <a:r>
              <a:rPr lang="en-US" sz="2800" dirty="0" smtClean="0"/>
              <a:t> (Δ ADF  ) = </a:t>
            </a:r>
            <a:r>
              <a:rPr lang="en-US" sz="2800" dirty="0" err="1" smtClean="0"/>
              <a:t>ar</a:t>
            </a:r>
            <a:r>
              <a:rPr lang="en-US" sz="2800" dirty="0" smtClean="0"/>
              <a:t> (Δ BCE  )    ………………….( 1 )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TotalTime>
  <Words>1953</Words>
  <Application>Microsoft Office PowerPoint</Application>
  <PresentationFormat>On-screen Show (4:3)</PresentationFormat>
  <Paragraphs>144</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CLASS- IX </vt:lpstr>
      <vt:lpstr>LEARNING OBJECTIVES</vt:lpstr>
      <vt:lpstr>INTRODUCTION ON  AREA OF PARALLELOGRAM</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KEYPOINTS</vt:lpstr>
      <vt:lpstr>Slide 34</vt:lpstr>
      <vt:lpstr>CONCEPT MAPPING</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 INSTITUTIONS ODISHA ZONE -I</dc:title>
  <dc:creator>Bijaya</dc:creator>
  <cp:lastModifiedBy>rajni bala</cp:lastModifiedBy>
  <cp:revision>23</cp:revision>
  <dcterms:created xsi:type="dcterms:W3CDTF">2006-08-16T00:00:00Z</dcterms:created>
  <dcterms:modified xsi:type="dcterms:W3CDTF">2020-04-27T08:10:22Z</dcterms:modified>
</cp:coreProperties>
</file>